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258" r:id="rId3"/>
    <p:sldId id="261" r:id="rId4"/>
    <p:sldId id="260" r:id="rId5"/>
    <p:sldId id="263" r:id="rId6"/>
    <p:sldId id="264" r:id="rId7"/>
    <p:sldId id="265" r:id="rId8"/>
    <p:sldId id="266" r:id="rId9"/>
    <p:sldId id="291" r:id="rId10"/>
    <p:sldId id="267" r:id="rId11"/>
    <p:sldId id="322" r:id="rId12"/>
    <p:sldId id="294" r:id="rId13"/>
    <p:sldId id="292" r:id="rId14"/>
    <p:sldId id="303" r:id="rId15"/>
    <p:sldId id="304" r:id="rId16"/>
    <p:sldId id="305" r:id="rId17"/>
    <p:sldId id="306" r:id="rId18"/>
    <p:sldId id="307" r:id="rId19"/>
    <p:sldId id="295" r:id="rId20"/>
    <p:sldId id="296" r:id="rId21"/>
    <p:sldId id="298" r:id="rId22"/>
    <p:sldId id="299" r:id="rId23"/>
    <p:sldId id="300" r:id="rId24"/>
    <p:sldId id="301" r:id="rId25"/>
    <p:sldId id="302" r:id="rId26"/>
    <p:sldId id="327" r:id="rId27"/>
    <p:sldId id="308" r:id="rId28"/>
    <p:sldId id="318" r:id="rId29"/>
    <p:sldId id="324" r:id="rId30"/>
    <p:sldId id="293" r:id="rId31"/>
    <p:sldId id="311" r:id="rId32"/>
    <p:sldId id="310" r:id="rId33"/>
    <p:sldId id="312" r:id="rId34"/>
    <p:sldId id="313" r:id="rId35"/>
    <p:sldId id="315" r:id="rId36"/>
    <p:sldId id="314" r:id="rId37"/>
    <p:sldId id="316" r:id="rId38"/>
    <p:sldId id="317" r:id="rId39"/>
    <p:sldId id="326" r:id="rId40"/>
    <p:sldId id="320" r:id="rId41"/>
    <p:sldId id="321" r:id="rId42"/>
    <p:sldId id="329" r:id="rId43"/>
    <p:sldId id="331" r:id="rId44"/>
    <p:sldId id="332" r:id="rId45"/>
    <p:sldId id="333" r:id="rId46"/>
    <p:sldId id="349" r:id="rId47"/>
    <p:sldId id="334" r:id="rId48"/>
    <p:sldId id="335" r:id="rId49"/>
    <p:sldId id="338" r:id="rId50"/>
    <p:sldId id="336" r:id="rId51"/>
    <p:sldId id="339" r:id="rId52"/>
    <p:sldId id="341" r:id="rId53"/>
    <p:sldId id="340" r:id="rId54"/>
    <p:sldId id="268" r:id="rId55"/>
    <p:sldId id="269" r:id="rId56"/>
    <p:sldId id="270" r:id="rId57"/>
    <p:sldId id="271" r:id="rId58"/>
    <p:sldId id="272" r:id="rId59"/>
    <p:sldId id="273" r:id="rId60"/>
    <p:sldId id="353" r:id="rId61"/>
    <p:sldId id="354" r:id="rId62"/>
    <p:sldId id="346" r:id="rId63"/>
    <p:sldId id="352" r:id="rId64"/>
    <p:sldId id="351" r:id="rId65"/>
    <p:sldId id="350" r:id="rId66"/>
    <p:sldId id="347" r:id="rId67"/>
    <p:sldId id="342" r:id="rId68"/>
    <p:sldId id="343" r:id="rId69"/>
    <p:sldId id="344" r:id="rId70"/>
    <p:sldId id="345" r:id="rId71"/>
    <p:sldId id="348" r:id="rId7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4003B"/>
    <a:srgbClr val="145AA8"/>
    <a:srgbClr val="195BA5"/>
    <a:srgbClr val="426FB3"/>
    <a:srgbClr val="C389FF"/>
    <a:srgbClr val="B32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97DB54-F899-4C67-B798-2E6D39FB5346}" type="datetime1">
              <a:rPr lang="en-US" altLang="pl-PL"/>
              <a:pPr>
                <a:defRPr/>
              </a:pPr>
              <a:t>10/24/2014</a:t>
            </a:fld>
            <a:endParaRPr lang="en-US" alt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2C13C9-9FAD-4828-A41D-C2FB0AAE94E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21996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3792D7-910E-463B-8132-9414A7C925C7}" type="datetime1">
              <a:rPr lang="en-US" altLang="pl-PL"/>
              <a:pPr>
                <a:defRPr/>
              </a:pPr>
              <a:t>10/24/2014</a:t>
            </a:fld>
            <a:endParaRPr lang="en-US" alt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altLang="pl-PL" noProof="0" smtClean="0"/>
              <a:t>Click to edit Master text styles</a:t>
            </a:r>
          </a:p>
          <a:p>
            <a:pPr lvl="1"/>
            <a:r>
              <a:rPr lang="pl-PL" altLang="pl-PL" noProof="0" smtClean="0"/>
              <a:t>Second level</a:t>
            </a:r>
          </a:p>
          <a:p>
            <a:pPr lvl="2"/>
            <a:r>
              <a:rPr lang="pl-PL" altLang="pl-PL" noProof="0" smtClean="0"/>
              <a:t>Third level</a:t>
            </a:r>
          </a:p>
          <a:p>
            <a:pPr lvl="3"/>
            <a:r>
              <a:rPr lang="pl-PL" altLang="pl-PL" noProof="0" smtClean="0"/>
              <a:t>Fourth level</a:t>
            </a:r>
          </a:p>
          <a:p>
            <a:pPr lvl="4"/>
            <a:r>
              <a:rPr lang="pl-PL" altLang="pl-PL" noProof="0" smtClean="0"/>
              <a:t>Fifth level</a:t>
            </a:r>
            <a:endParaRPr lang="en-US" altLang="pl-P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C678BF8-2F4E-4564-8368-906D1D486141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230410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Kilka informacji dla przypomnienia</a:t>
            </a:r>
          </a:p>
        </p:txBody>
      </p:sp>
    </p:spTree>
    <p:extLst>
      <p:ext uri="{BB962C8B-B14F-4D97-AF65-F5344CB8AC3E}">
        <p14:creationId xmlns:p14="http://schemas.microsoft.com/office/powerpoint/2010/main" val="725623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zakupiono szafę oraz serwer baz danych, zmodernizowano sieć logiczną,</a:t>
            </a:r>
            <a:b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 ramach projektu wykonano numeryczną wektorową mapę zasadniczą dla sześciu gmin.</a:t>
            </a:r>
          </a:p>
          <a:p>
            <a:endParaRPr lang="pl-PL" altLang="pl-PL" sz="16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pl-PL" altLang="pl-PL" sz="16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091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 2011 r. Starostwo Powiatowe w Skierniewicach zakończyło realizację  swojej części projektu </a:t>
            </a:r>
          </a:p>
          <a:p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 ramach projektu dokonano częściowej wymiany sprzętu elektronicznego min. zakupiono 4 komputery, 3 drukarki, urządzenie wielofunkcyjne. Dokonano r</a:t>
            </a:r>
            <a:r>
              <a:rPr lang="pl-PL" altLang="pl-PL" sz="1600" smtClean="0">
                <a:ea typeface="ＭＳ Ｐゴシック" panose="020B0600070205080204" pitchFamily="34" charset="-128"/>
              </a:rPr>
              <a:t>ó</a:t>
            </a:r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wnież transformacji danych z układu wsp</a:t>
            </a:r>
            <a:r>
              <a:rPr lang="pl-PL" altLang="pl-PL" sz="1600" smtClean="0">
                <a:ea typeface="ＭＳ Ｐゴシック" panose="020B0600070205080204" pitchFamily="34" charset="-128"/>
              </a:rPr>
              <a:t>ó</a:t>
            </a:r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łrzędnych </a:t>
            </a:r>
            <a:r>
              <a:rPr lang="pl-PL" altLang="pl-PL" sz="1600" smtClean="0">
                <a:ea typeface="ＭＳ Ｐゴシック" panose="020B0600070205080204" pitchFamily="34" charset="-128"/>
              </a:rPr>
              <a:t>„</a:t>
            </a:r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1965</a:t>
            </a:r>
            <a:r>
              <a:rPr lang="pl-PL" altLang="pl-PL" sz="1600" smtClean="0">
                <a:ea typeface="ＭＳ Ｐゴシック" panose="020B0600070205080204" pitchFamily="34" charset="-128"/>
              </a:rPr>
              <a:t>”</a:t>
            </a:r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do układu </a:t>
            </a:r>
            <a:r>
              <a:rPr lang="pl-PL" altLang="pl-PL" sz="1600" smtClean="0">
                <a:ea typeface="ＭＳ Ｐゴシック" panose="020B0600070205080204" pitchFamily="34" charset="-128"/>
              </a:rPr>
              <a:t>„</a:t>
            </a:r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2000</a:t>
            </a:r>
            <a:r>
              <a:rPr lang="pl-PL" altLang="pl-PL" sz="1600" smtClean="0">
                <a:ea typeface="ＭＳ Ｐゴシック" panose="020B0600070205080204" pitchFamily="34" charset="-128"/>
              </a:rPr>
              <a:t>”</a:t>
            </a:r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oraz przetworzono mapę zasadniczą z wersji analogowej do wektorowej.</a:t>
            </a:r>
          </a:p>
          <a:p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Ostatnim etapem prac było przetworzenie (zeskanowanie) operat</a:t>
            </a:r>
            <a:r>
              <a:rPr lang="pl-PL" altLang="pl-PL" sz="1600" smtClean="0">
                <a:ea typeface="ＭＳ Ｐゴシック" panose="020B0600070205080204" pitchFamily="34" charset="-128"/>
              </a:rPr>
              <a:t>ó</a:t>
            </a:r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 technicznych zgromadzonych w państwowym zasobie geodezyjnym i kartograficznym z wersji papierowej do cyfrowej.</a:t>
            </a:r>
          </a:p>
          <a:p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84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2 serwery oraz urządzenia zabezpieczające, kt</a:t>
            </a:r>
            <a:r>
              <a:rPr lang="pl-PL" altLang="pl-PL" sz="1600" smtClean="0">
                <a:ea typeface="ＭＳ Ｐゴシック" panose="020B0600070205080204" pitchFamily="34" charset="-128"/>
              </a:rPr>
              <a:t>ó</a:t>
            </a:r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re umożliwiają bezpieczne przechowywanie i udostępnianie danych.</a:t>
            </a:r>
          </a:p>
          <a:p>
            <a:endParaRPr lang="pl-PL" altLang="pl-PL" sz="16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4469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z="1600" smtClean="0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Oraz ploter wielkoformatowy</a:t>
            </a:r>
          </a:p>
          <a:p>
            <a:endParaRPr lang="pl-PL" altLang="pl-PL" sz="1600" smtClean="0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  <a:p>
            <a:r>
              <a:rPr lang="pl-PL" altLang="pl-PL" sz="1600" smtClean="0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Trzeba zauważyć, że  zrealizowane prace umożliwiają zainteresowanym podmiotom, instytucjom, a w szczeg</a:t>
            </a:r>
            <a:r>
              <a:rPr lang="pl-PL" altLang="pl-PL" sz="1600" smtClean="0">
                <a:ea typeface="ＭＳ Ｐゴシック" panose="020B0600070205080204" pitchFamily="34" charset="-128"/>
              </a:rPr>
              <a:t>ó</a:t>
            </a:r>
            <a:r>
              <a:rPr lang="pl-PL" altLang="pl-PL" sz="1600" smtClean="0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lności wykonawcom prac geodezyjnych i kartograficznym dostęp do danych w postaci elektronicznej. Dzięki czemu zwiększyła się skuteczność, jakość i efektywność pracy co ma wpływ na poziom obsługi interesant</a:t>
            </a:r>
            <a:r>
              <a:rPr lang="pl-PL" altLang="pl-PL" sz="1600" smtClean="0">
                <a:ea typeface="ＭＳ Ｐゴシック" panose="020B0600070205080204" pitchFamily="34" charset="-128"/>
              </a:rPr>
              <a:t>ó</a:t>
            </a:r>
            <a:r>
              <a:rPr lang="pl-PL" altLang="pl-PL" sz="1600" smtClean="0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w</a:t>
            </a:r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endParaRPr lang="pl-PL" altLang="pl-PL" sz="1600" smtClean="0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  <a:p>
            <a:r>
              <a:rPr lang="pl-PL" altLang="pl-PL" sz="1600" smtClean="0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 Osiągnięty został tym samym gł</a:t>
            </a:r>
            <a:r>
              <a:rPr lang="pl-PL" altLang="pl-PL" sz="1600" smtClean="0">
                <a:ea typeface="ＭＳ Ｐゴシック" panose="020B0600070205080204" pitchFamily="34" charset="-128"/>
              </a:rPr>
              <a:t>ó</a:t>
            </a:r>
            <a:r>
              <a:rPr lang="pl-PL" altLang="pl-PL" sz="1600" smtClean="0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wny cel projektu jakim jest świadczenie najwyższej jakości usług przez pracownik</a:t>
            </a:r>
            <a:r>
              <a:rPr lang="pl-PL" altLang="pl-PL" sz="1600" smtClean="0">
                <a:ea typeface="ＭＳ Ｐゴシック" panose="020B0600070205080204" pitchFamily="34" charset="-128"/>
              </a:rPr>
              <a:t>ó</a:t>
            </a:r>
            <a:r>
              <a:rPr lang="pl-PL" altLang="pl-PL" sz="1600" smtClean="0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w Starostw Powiatow</a:t>
            </a:r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ych</a:t>
            </a:r>
            <a:r>
              <a:rPr lang="pl-PL" altLang="pl-PL" sz="1600" smtClean="0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 na rzecz lokalnej społeczności.</a:t>
            </a:r>
            <a:br>
              <a:rPr lang="pl-PL" altLang="pl-PL" sz="1600" smtClean="0">
                <a:latin typeface="Arial Unicode MS" panose="020B0604020202020204" pitchFamily="34" charset="-128"/>
                <a:ea typeface="ＭＳ Ｐゴシック" panose="020B0600070205080204" pitchFamily="34" charset="-128"/>
              </a:rPr>
            </a:br>
            <a:r>
              <a:rPr lang="pl-PL" altLang="pl-PL" sz="1600" smtClean="0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/>
            </a:r>
            <a:br>
              <a:rPr lang="pl-PL" altLang="pl-PL" sz="1600" smtClean="0">
                <a:latin typeface="Arial Unicode MS" panose="020B0604020202020204" pitchFamily="34" charset="-128"/>
                <a:ea typeface="ＭＳ Ｐゴシック" panose="020B0600070205080204" pitchFamily="34" charset="-128"/>
              </a:rPr>
            </a:br>
            <a:endParaRPr lang="pl-PL" altLang="pl-PL" sz="1600" smtClean="0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647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Siedziba Departamentu Solna 14 Serwerownia, meble, sprzęt. </a:t>
            </a:r>
          </a:p>
        </p:txBody>
      </p:sp>
    </p:spTree>
    <p:extLst>
      <p:ext uri="{BB962C8B-B14F-4D97-AF65-F5344CB8AC3E}">
        <p14:creationId xmlns:p14="http://schemas.microsoft.com/office/powerpoint/2010/main" val="218596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Serce Serwerowni</a:t>
            </a:r>
          </a:p>
        </p:txBody>
      </p:sp>
    </p:spTree>
    <p:extLst>
      <p:ext uri="{BB962C8B-B14F-4D97-AF65-F5344CB8AC3E}">
        <p14:creationId xmlns:p14="http://schemas.microsoft.com/office/powerpoint/2010/main" val="291133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Szafa klimatyzatora, system gaśniczy, agregat prądotwórczy.</a:t>
            </a:r>
          </a:p>
        </p:txBody>
      </p:sp>
    </p:spTree>
    <p:extLst>
      <p:ext uri="{BB962C8B-B14F-4D97-AF65-F5344CB8AC3E}">
        <p14:creationId xmlns:p14="http://schemas.microsoft.com/office/powerpoint/2010/main" val="4129500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Pokój udostępniania wojewódzkiego zasobu geodezyjnego i kartograficznego.</a:t>
            </a:r>
          </a:p>
        </p:txBody>
      </p:sp>
    </p:spTree>
    <p:extLst>
      <p:ext uri="{BB962C8B-B14F-4D97-AF65-F5344CB8AC3E}">
        <p14:creationId xmlns:p14="http://schemas.microsoft.com/office/powerpoint/2010/main" val="422731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Urządzenie do reprodukowania map i materiałów z wojewódzkiego zasobu geodezyjnego i kartograficznego.</a:t>
            </a:r>
          </a:p>
        </p:txBody>
      </p:sp>
    </p:spTree>
    <p:extLst>
      <p:ext uri="{BB962C8B-B14F-4D97-AF65-F5344CB8AC3E}">
        <p14:creationId xmlns:p14="http://schemas.microsoft.com/office/powerpoint/2010/main" val="423326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Powiat Łaski* zakończył realizację projektu w październiku 2011 roku </a:t>
            </a:r>
            <a:b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Realizacja objęła min. przeprowadzenie prac remontowo </a:t>
            </a:r>
            <a:r>
              <a:rPr lang="pl-PL" altLang="pl-PL" sz="1600" smtClean="0">
                <a:ea typeface="ＭＳ Ｐゴシック" panose="020B0600070205080204" pitchFamily="34" charset="-128"/>
              </a:rPr>
              <a:t>–</a:t>
            </a:r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budowlanych pomieszczeń archiwum dla Wydziału Geodezji, Zakupiono m.in.. 2 zestawy komputerowe, system backupu i archiwizacji oraz serwer wraz z oprogramowaniem i systemem pamięci masowej.</a:t>
            </a:r>
            <a:b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Ponadto zeskanowano operaty do cel</a:t>
            </a:r>
            <a:r>
              <a:rPr lang="pl-PL" altLang="pl-PL" sz="1600" smtClean="0">
                <a:ea typeface="ＭＳ Ｐゴシック" panose="020B0600070205080204" pitchFamily="34" charset="-128"/>
              </a:rPr>
              <a:t>ó</a:t>
            </a:r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 prawnych i przetworzono mapy analogowe do postaci cyfrowej, </a:t>
            </a:r>
          </a:p>
        </p:txBody>
      </p:sp>
    </p:spTree>
    <p:extLst>
      <p:ext uri="{BB962C8B-B14F-4D97-AF65-F5344CB8AC3E}">
        <p14:creationId xmlns:p14="http://schemas.microsoft.com/office/powerpoint/2010/main" val="4252760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Powiat Łowicki*  zrealizował swoją część projektu w 2011 r. W ramach projektu zakupiono urządzenie skanująco-drukujące A-3,</a:t>
            </a:r>
          </a:p>
        </p:txBody>
      </p:sp>
    </p:spTree>
    <p:extLst>
      <p:ext uri="{BB962C8B-B14F-4D97-AF65-F5344CB8AC3E}">
        <p14:creationId xmlns:p14="http://schemas.microsoft.com/office/powerpoint/2010/main" val="4070034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- zakupiono szafy metalowe do wyposażenia ośrodka dokumentacji geodezyjnej i kartograficznej, w kt</a:t>
            </a:r>
            <a:r>
              <a:rPr lang="pl-PL" altLang="pl-PL" sz="1600" smtClean="0">
                <a:ea typeface="ＭＳ Ｐゴシック" panose="020B0600070205080204" pitchFamily="34" charset="-128"/>
              </a:rPr>
              <a:t>ó</a:t>
            </a:r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rych przechowywany jest zas</a:t>
            </a:r>
            <a:r>
              <a:rPr lang="pl-PL" altLang="pl-PL" sz="1600" smtClean="0">
                <a:ea typeface="ＭＳ Ｐゴシック" panose="020B0600070205080204" pitchFamily="34" charset="-128"/>
              </a:rPr>
              <a:t>ó</a:t>
            </a:r>
            <a:r>
              <a:rPr lang="pl-PL" altLang="pl-PL" sz="16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229613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5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rona tytulow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0" y="876300"/>
            <a:ext cx="7410450" cy="2959100"/>
          </a:xfrm>
        </p:spPr>
        <p:txBody>
          <a:bodyPr>
            <a:noAutofit/>
          </a:bodyPr>
          <a:lstStyle>
            <a:lvl1pPr algn="l">
              <a:defRPr sz="4000" b="1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r>
              <a:rPr lang="pl-PL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00" y="3911600"/>
            <a:ext cx="7410450" cy="1092200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rona z tekstem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ivider 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317625"/>
            <a:ext cx="8007350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divider 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880100"/>
            <a:ext cx="800735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divider blue pion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5978525"/>
            <a:ext cx="254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654049"/>
            <a:ext cx="7543800" cy="584201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145AA8"/>
                </a:solidFill>
                <a:latin typeface="Arial"/>
                <a:cs typeface="Arial"/>
              </a:defRPr>
            </a:lvl1pPr>
          </a:lstStyle>
          <a:p>
            <a:r>
              <a:rPr lang="pl-PL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504950"/>
            <a:ext cx="7537450" cy="4222749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SzPct val="100000"/>
              <a:buFontTx/>
              <a:buBlip>
                <a:blip r:embed="rId6"/>
              </a:buBlip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pl-PL" dirty="0" smtClean="0"/>
              <a:t>Click to edit Master text styles</a:t>
            </a:r>
          </a:p>
          <a:p>
            <a:pPr lvl="1"/>
            <a:r>
              <a:rPr lang="pl-PL" dirty="0" smtClean="0"/>
              <a:t>Second level</a:t>
            </a:r>
          </a:p>
          <a:p>
            <a:pPr lvl="2"/>
            <a:r>
              <a:rPr lang="pl-PL" dirty="0" smtClean="0"/>
              <a:t>Third level</a:t>
            </a:r>
          </a:p>
          <a:p>
            <a:pPr lvl="3"/>
            <a:r>
              <a:rPr lang="pl-PL" dirty="0" smtClean="0"/>
              <a:t>Fourth level</a:t>
            </a:r>
          </a:p>
          <a:p>
            <a:pPr lvl="4"/>
            <a:r>
              <a:rPr lang="pl-PL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500" y="5911850"/>
            <a:ext cx="495300" cy="365125"/>
          </a:xfrm>
        </p:spPr>
        <p:txBody>
          <a:bodyPr/>
          <a:lstStyle>
            <a:lvl1pPr algn="ctr">
              <a:defRPr>
                <a:solidFill>
                  <a:srgbClr val="145AA8"/>
                </a:solidFill>
              </a:defRPr>
            </a:lvl1pPr>
          </a:lstStyle>
          <a:p>
            <a:pPr>
              <a:defRPr/>
            </a:pPr>
            <a:fld id="{BB027C29-481C-4C4F-8D34-20E1F1CAA8A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950" y="5911850"/>
            <a:ext cx="7207250" cy="365125"/>
          </a:xfrm>
        </p:spPr>
        <p:txBody>
          <a:bodyPr/>
          <a:lstStyle>
            <a:lvl1pPr algn="l">
              <a:defRPr>
                <a:solidFill>
                  <a:srgbClr val="145AA8"/>
                </a:solidFill>
              </a:defRPr>
            </a:lvl1pPr>
          </a:lstStyle>
          <a:p>
            <a:pPr>
              <a:defRPr/>
            </a:pPr>
            <a:r>
              <a:rPr lang="en-US" altLang="pl-PL"/>
              <a:t>Tytuł prezentacji w footerze</a:t>
            </a:r>
          </a:p>
        </p:txBody>
      </p:sp>
    </p:spTree>
    <p:extLst>
      <p:ext uri="{BB962C8B-B14F-4D97-AF65-F5344CB8AC3E}">
        <p14:creationId xmlns:p14="http://schemas.microsoft.com/office/powerpoint/2010/main" val="309057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rona z tekstem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ivider 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835150"/>
            <a:ext cx="8007350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divider blu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880100"/>
            <a:ext cx="800735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divider blue pion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5978525"/>
            <a:ext cx="254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1050" y="647699"/>
            <a:ext cx="7543800" cy="1073151"/>
          </a:xfrm>
        </p:spPr>
        <p:txBody>
          <a:bodyPr anchor="t">
            <a:normAutofit/>
          </a:bodyPr>
          <a:lstStyle>
            <a:lvl1pPr algn="l">
              <a:spcAft>
                <a:spcPts val="0"/>
              </a:spcAft>
              <a:defRPr sz="3200" b="1">
                <a:solidFill>
                  <a:srgbClr val="145AA8"/>
                </a:solidFill>
                <a:latin typeface="Arial"/>
                <a:cs typeface="Arial"/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7400" y="2082800"/>
            <a:ext cx="7537450" cy="3644899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buSzPct val="100000"/>
              <a:buFontTx/>
              <a:buBlip>
                <a:blip r:embed="rId6"/>
              </a:buBlip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pl-PL" dirty="0" smtClean="0"/>
              <a:t>Click to edit Master text styles</a:t>
            </a:r>
          </a:p>
          <a:p>
            <a:pPr lvl="1"/>
            <a:r>
              <a:rPr lang="pl-PL" dirty="0" smtClean="0"/>
              <a:t>Second level</a:t>
            </a:r>
          </a:p>
          <a:p>
            <a:pPr lvl="2"/>
            <a:r>
              <a:rPr lang="pl-PL" dirty="0" smtClean="0"/>
              <a:t>Third level</a:t>
            </a:r>
          </a:p>
          <a:p>
            <a:pPr lvl="3"/>
            <a:r>
              <a:rPr lang="pl-PL" dirty="0" smtClean="0"/>
              <a:t>Fourth level</a:t>
            </a:r>
          </a:p>
          <a:p>
            <a:pPr lvl="4"/>
            <a:r>
              <a:rPr lang="pl-PL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500" y="5911850"/>
            <a:ext cx="495300" cy="365125"/>
          </a:xfrm>
        </p:spPr>
        <p:txBody>
          <a:bodyPr/>
          <a:lstStyle>
            <a:lvl1pPr algn="ctr">
              <a:defRPr>
                <a:solidFill>
                  <a:srgbClr val="145AA8"/>
                </a:solidFill>
              </a:defRPr>
            </a:lvl1pPr>
          </a:lstStyle>
          <a:p>
            <a:pPr>
              <a:defRPr/>
            </a:pPr>
            <a:fld id="{47FDE752-023C-4F9C-A6CB-A66D4FAC795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950" y="5911850"/>
            <a:ext cx="7207250" cy="365125"/>
          </a:xfrm>
        </p:spPr>
        <p:txBody>
          <a:bodyPr/>
          <a:lstStyle>
            <a:lvl1pPr algn="l">
              <a:defRPr>
                <a:solidFill>
                  <a:srgbClr val="145AA8"/>
                </a:solidFill>
              </a:defRPr>
            </a:lvl1pPr>
          </a:lstStyle>
          <a:p>
            <a:pPr>
              <a:defRPr/>
            </a:pPr>
            <a:r>
              <a:rPr lang="en-US" altLang="pl-PL"/>
              <a:t>Tytuł prezentacji w footerze</a:t>
            </a:r>
          </a:p>
        </p:txBody>
      </p:sp>
    </p:spTree>
    <p:extLst>
      <p:ext uri="{BB962C8B-B14F-4D97-AF65-F5344CB8AC3E}">
        <p14:creationId xmlns:p14="http://schemas.microsoft.com/office/powerpoint/2010/main" val="176026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rona z tekstem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divider 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880100"/>
            <a:ext cx="800735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divider blue pi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5978525"/>
            <a:ext cx="254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71500" y="5911850"/>
            <a:ext cx="495300" cy="365125"/>
          </a:xfrm>
        </p:spPr>
        <p:txBody>
          <a:bodyPr/>
          <a:lstStyle>
            <a:lvl1pPr algn="ctr">
              <a:defRPr>
                <a:solidFill>
                  <a:srgbClr val="145AA8"/>
                </a:solidFill>
              </a:defRPr>
            </a:lvl1pPr>
          </a:lstStyle>
          <a:p>
            <a:pPr>
              <a:defRPr/>
            </a:pPr>
            <a:fld id="{F8A8BCF8-BE46-47DB-8796-145D093D24FF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3950" y="5911850"/>
            <a:ext cx="7207250" cy="365125"/>
          </a:xfrm>
        </p:spPr>
        <p:txBody>
          <a:bodyPr/>
          <a:lstStyle>
            <a:lvl1pPr algn="l">
              <a:defRPr>
                <a:solidFill>
                  <a:srgbClr val="145AA8"/>
                </a:solidFill>
              </a:defRPr>
            </a:lvl1pPr>
          </a:lstStyle>
          <a:p>
            <a:pPr>
              <a:defRPr/>
            </a:pPr>
            <a:r>
              <a:rPr lang="en-US" altLang="pl-PL"/>
              <a:t>Tytuł prezentacji w footerze</a:t>
            </a:r>
          </a:p>
        </p:txBody>
      </p:sp>
    </p:spTree>
    <p:extLst>
      <p:ext uri="{BB962C8B-B14F-4D97-AF65-F5344CB8AC3E}">
        <p14:creationId xmlns:p14="http://schemas.microsoft.com/office/powerpoint/2010/main" val="80963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rgbClr val="C40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rona tytulow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divi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205288"/>
            <a:ext cx="79375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/>
          <p:nvPr userDrawn="1"/>
        </p:nvSpPr>
        <p:spPr>
          <a:xfrm>
            <a:off x="774700" y="1593850"/>
            <a:ext cx="7372350" cy="20447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l-PL" sz="3200" b="1" smtClean="0">
                <a:solidFill>
                  <a:schemeClr val="bg1"/>
                </a:solidFill>
                <a:latin typeface="Arial Bold" charset="0"/>
              </a:rPr>
              <a:t>Za uwagę dziękują pracownicy </a:t>
            </a:r>
            <a:br>
              <a:rPr lang="en-US" altLang="pl-PL" sz="3200" b="1" smtClean="0">
                <a:solidFill>
                  <a:schemeClr val="bg1"/>
                </a:solidFill>
                <a:latin typeface="Arial Bold" charset="0"/>
              </a:rPr>
            </a:br>
            <a:r>
              <a:rPr lang="en-US" altLang="pl-PL" sz="3200" b="1" smtClean="0">
                <a:solidFill>
                  <a:schemeClr val="bg1"/>
                </a:solidFill>
                <a:latin typeface="Arial Bold" charset="0"/>
              </a:rPr>
              <a:t>Wydziału Promocji Urzędu Marszałkowskiego w Łodzi</a:t>
            </a:r>
          </a:p>
        </p:txBody>
      </p:sp>
      <p:sp>
        <p:nvSpPr>
          <p:cNvPr id="5" name="TextBox 9"/>
          <p:cNvSpPr txBox="1"/>
          <p:nvPr userDrawn="1"/>
        </p:nvSpPr>
        <p:spPr>
          <a:xfrm>
            <a:off x="793750" y="4394200"/>
            <a:ext cx="7372350" cy="7366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pl-PL" sz="1800" smtClean="0">
                <a:solidFill>
                  <a:schemeClr val="bg1"/>
                </a:solidFill>
                <a:cs typeface="Arial" panose="020B0604020202020204" pitchFamily="34" charset="0"/>
              </a:rPr>
              <a:t>Urząd Marszałkowski w Łodzi</a:t>
            </a:r>
          </a:p>
          <a:p>
            <a:pPr eaLnBrk="1" hangingPunct="1">
              <a:defRPr/>
            </a:pPr>
            <a:r>
              <a:rPr lang="en-US" altLang="pl-PL" sz="1800" smtClean="0">
                <a:solidFill>
                  <a:schemeClr val="bg1"/>
                </a:solidFill>
                <a:cs typeface="Arial" panose="020B0604020202020204" pitchFamily="34" charset="0"/>
              </a:rPr>
              <a:t>Al. Piłsudskiego 8, 90-051 Łódź</a:t>
            </a:r>
          </a:p>
        </p:txBody>
      </p:sp>
    </p:spTree>
    <p:extLst>
      <p:ext uri="{BB962C8B-B14F-4D97-AF65-F5344CB8AC3E}">
        <p14:creationId xmlns:p14="http://schemas.microsoft.com/office/powerpoint/2010/main" val="7284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Click to edit Master title style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Click to edit Master text styles</a:t>
            </a:r>
          </a:p>
          <a:p>
            <a:pPr lvl="1"/>
            <a:r>
              <a:rPr lang="pl-PL" altLang="pl-PL" smtClean="0"/>
              <a:t>Second level</a:t>
            </a:r>
          </a:p>
          <a:p>
            <a:pPr lvl="2"/>
            <a:r>
              <a:rPr lang="pl-PL" altLang="pl-PL" smtClean="0"/>
              <a:t>Third level</a:t>
            </a:r>
          </a:p>
          <a:p>
            <a:pPr lvl="3"/>
            <a:r>
              <a:rPr lang="pl-PL" altLang="pl-PL" smtClean="0"/>
              <a:t>Fourth level</a:t>
            </a:r>
          </a:p>
          <a:p>
            <a:pPr lvl="4"/>
            <a:r>
              <a:rPr lang="pl-PL" altLang="pl-PL" smtClean="0"/>
              <a:t>Fifth level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pl-PL"/>
              <a:t>Tytuł prezentacji w footerze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375256-19B7-42E6-978C-EC61D63C9604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geoportal.lodzkie.pl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resy.lodzkie.pl/" TargetMode="Externa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www.rsip.lodzkie.pl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3600" smtClean="0">
                <a:latin typeface="Arial Bold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Regionalny System Informacji Przestrzennej – stan na dziś</a:t>
            </a:r>
            <a:br>
              <a:rPr lang="pl-PL" altLang="pl-PL" sz="3600" smtClean="0">
                <a:latin typeface="Arial Bold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pl-PL" altLang="pl-PL" sz="3600" smtClean="0">
                <a:latin typeface="Arial Bold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plany na przyszłość</a:t>
            </a:r>
            <a:endParaRPr lang="en-US" altLang="pl-PL" sz="3600" smtClean="0">
              <a:latin typeface="Arial Bold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19" name="Subtitle 3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l-PL" altLang="pl-PL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Spała</a:t>
            </a:r>
            <a:r>
              <a:rPr lang="en-US" altLang="pl-PL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1</a:t>
            </a:r>
            <a:r>
              <a:rPr lang="pl-PL" altLang="pl-PL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7.10.</a:t>
            </a:r>
            <a:r>
              <a:rPr lang="en-US" altLang="pl-PL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201</a:t>
            </a:r>
            <a:r>
              <a:rPr lang="pl-PL" altLang="pl-PL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7264E7-1DA8-4DC0-80AD-8136C52B89C5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pic>
        <p:nvPicPr>
          <p:cNvPr id="19459" name="Picture 14" descr="mapa powiatow_z ikonkami_poziomo kopia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617538"/>
            <a:ext cx="695325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E0D5A5-DCC6-4D89-A261-D25A793F1BE4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728663" y="1311275"/>
          <a:ext cx="7500937" cy="4506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1449"/>
                <a:gridCol w="1524843"/>
                <a:gridCol w="1289871"/>
                <a:gridCol w="1402392"/>
                <a:gridCol w="1172382"/>
              </a:tblGrid>
              <a:tr h="661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Partnerzy</a:t>
                      </a:r>
                      <a:endParaRPr lang="pl-P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 Projektu [zł]</a:t>
                      </a:r>
                      <a:endParaRPr lang="pl-P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Zakup sprzętu [zł]</a:t>
                      </a:r>
                      <a:endParaRPr lang="pl-P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Bazy danych i oprogramowanie [zł]</a:t>
                      </a:r>
                      <a:endParaRPr lang="pl-P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 [zł]</a:t>
                      </a:r>
                      <a:endParaRPr lang="pl-PL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4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Województwo Łódzkie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13 437 702,70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4 425 852,58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7 256 178,61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1 755 671,51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 Łaski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246 705,53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86 483,84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96 474,42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63 747,27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 Łowicki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1 272 627,00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172 327,00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995 300,00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105 000,00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 Łódzki Wschodni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3 319 589,15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195 838,13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3 046 493,10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77 257,92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 Opoczyński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1 058 440,75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227 923,58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423 369,60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407 147,57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 Piotrkowski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362 880,45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123 755,46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209 125,00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29 999,99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 Rawski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825 621,82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183 756,12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529 480,00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112 385,70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 Skierniewicki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746 064,99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212 667,00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472 824,99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60 573,00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 Tomaszowski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230 557,89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26 787,28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189 130,61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14 640,00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 Zduńskowolski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398 914,39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152 935,38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176 040,90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69 938,11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 Zgierski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1 208 959,96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202 865,72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937 376,54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68 717,70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Miasto Piotrków Trybunalski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3 361 770,07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150 000,00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2 447 049,50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764 720,57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Miasto Łódź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3 781 997,56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188 084,96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3 593 912,60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Całkowity koszt</a:t>
                      </a:r>
                      <a:endParaRPr lang="pl-PL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30 251 832,26</a:t>
                      </a:r>
                      <a:endParaRPr lang="pl-PL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6 397 549,34</a:t>
                      </a:r>
                      <a:endParaRPr lang="pl-PL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20 372 755,87</a:t>
                      </a:r>
                      <a:endParaRPr lang="pl-PL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3 481 527,05</a:t>
                      </a:r>
                      <a:endParaRPr lang="pl-PL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82" name="pole tekstowe 2"/>
          <p:cNvSpPr txBox="1">
            <a:spLocks noChangeArrowheads="1"/>
          </p:cNvSpPr>
          <p:nvPr/>
        </p:nvSpPr>
        <p:spPr bwMode="auto">
          <a:xfrm>
            <a:off x="728663" y="808038"/>
            <a:ext cx="750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/>
              <a:t>Koszty projektu w podziale na uczestników.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4515DB-62DD-463E-89C9-1B47AE8DEBCF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pic>
        <p:nvPicPr>
          <p:cNvPr id="2150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966788"/>
            <a:ext cx="7704138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7A0EF8-2A0D-48E1-AF6B-522FDF9B3C5A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20484" name="pole tekstowe 1"/>
          <p:cNvSpPr txBox="1">
            <a:spLocks noChangeArrowheads="1"/>
          </p:cNvSpPr>
          <p:nvPr/>
        </p:nvSpPr>
        <p:spPr bwMode="auto">
          <a:xfrm>
            <a:off x="703263" y="835025"/>
            <a:ext cx="6983412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pl-PL" altLang="pl-PL" b="1" dirty="0" smtClean="0"/>
              <a:t>Bazy danych: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 smtClean="0"/>
              <a:t>EGIB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 smtClean="0"/>
              <a:t>Cyfryzacja zasobu: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pl-PL" altLang="pl-PL" dirty="0" smtClean="0"/>
              <a:t>Mapa zasadnicza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pl-PL" altLang="pl-PL" dirty="0" smtClean="0"/>
              <a:t>Skanowanie dokumentacji</a:t>
            </a:r>
          </a:p>
          <a:p>
            <a:pPr>
              <a:defRPr/>
            </a:pPr>
            <a:endParaRPr lang="pl-PL" altLang="pl-PL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 smtClean="0"/>
              <a:t>Baza Danych Obiektów Topograficznych (BDOT10k)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 smtClean="0"/>
              <a:t>Adresy</a:t>
            </a:r>
          </a:p>
          <a:p>
            <a:pPr>
              <a:defRPr/>
            </a:pPr>
            <a:endParaRPr lang="pl-PL" altLang="pl-PL" dirty="0" smtClean="0"/>
          </a:p>
          <a:p>
            <a:pPr>
              <a:defRPr/>
            </a:pPr>
            <a:r>
              <a:rPr lang="pl-PL" altLang="pl-PL" b="1" dirty="0" smtClean="0"/>
              <a:t>Oprogramowanie: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 err="1" smtClean="0"/>
              <a:t>Oracle</a:t>
            </a:r>
            <a:endParaRPr lang="pl-PL" altLang="pl-PL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 smtClean="0"/>
              <a:t>GIS/CAD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 err="1" smtClean="0"/>
              <a:t>Geoportale</a:t>
            </a:r>
            <a:endParaRPr lang="pl-PL" altLang="pl-PL" dirty="0" smtClean="0"/>
          </a:p>
          <a:p>
            <a:pPr>
              <a:defRPr/>
            </a:pPr>
            <a:endParaRPr lang="pl-PL" altLang="pl-PL" dirty="0" smtClean="0"/>
          </a:p>
          <a:p>
            <a:pPr>
              <a:defRPr/>
            </a:pPr>
            <a:r>
              <a:rPr lang="pl-PL" altLang="pl-PL" b="1" dirty="0" smtClean="0"/>
              <a:t>Sprzęt: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 smtClean="0"/>
              <a:t>Serwery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 smtClean="0"/>
              <a:t>Desktopy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dirty="0" smtClean="0"/>
              <a:t>Urządzenia </a:t>
            </a:r>
            <a:r>
              <a:rPr lang="pl-PL" altLang="pl-PL" dirty="0" err="1" smtClean="0"/>
              <a:t>plotująco</a:t>
            </a:r>
            <a:r>
              <a:rPr lang="pl-PL" altLang="pl-PL" dirty="0" smtClean="0"/>
              <a:t> – skanujące</a:t>
            </a:r>
          </a:p>
          <a:p>
            <a:pPr>
              <a:defRPr/>
            </a:pPr>
            <a:endParaRPr lang="pl-PL" altLang="pl-PL" dirty="0" smtClean="0"/>
          </a:p>
        </p:txBody>
      </p:sp>
      <p:sp>
        <p:nvSpPr>
          <p:cNvPr id="22532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781050" y="654050"/>
            <a:ext cx="7543800" cy="584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sz="3600" smtClean="0"/>
              <a:t>WOJEWÓDZTWO ŁÓDZKIE</a:t>
            </a:r>
          </a:p>
        </p:txBody>
      </p:sp>
      <p:pic>
        <p:nvPicPr>
          <p:cNvPr id="23555" name="Picture 6" descr="DSCF68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384300"/>
            <a:ext cx="7940675" cy="447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2355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>
                <a:solidFill>
                  <a:srgbClr val="145AA8"/>
                </a:solidFill>
              </a:rPr>
              <a:t>14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781050" y="654050"/>
            <a:ext cx="7543800" cy="584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sz="3600" smtClean="0"/>
              <a:t>WOJEWÓDZTWO ŁÓDZKIE</a:t>
            </a:r>
          </a:p>
        </p:txBody>
      </p:sp>
      <p:pic>
        <p:nvPicPr>
          <p:cNvPr id="25603" name="Picture 2" descr="C:\Users\andrzej.dziubinski\Desktop\prezentacja\zdjęcia\DSC_4340.jpg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12875"/>
            <a:ext cx="3400425" cy="4457700"/>
          </a:xfr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4" name="Picture 3" descr="C:\Users\andrzej.dziubinski\Desktop\prezentacja\zdjęcia\DSC_43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1412875"/>
            <a:ext cx="3429000" cy="44577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2560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>
                <a:solidFill>
                  <a:srgbClr val="145AA8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781050" y="654050"/>
            <a:ext cx="7543800" cy="584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sz="3600" smtClean="0"/>
              <a:t>WOJEWÓDZTWO ŁÓDZKIE</a:t>
            </a:r>
          </a:p>
        </p:txBody>
      </p:sp>
      <p:pic>
        <p:nvPicPr>
          <p:cNvPr id="27651" name="Picture 2" descr="C:\Users\andrzej.dziubinski\Desktop\prezentacja\zdjęcia\ser3.jpg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00213"/>
            <a:ext cx="4022725" cy="3013075"/>
          </a:xfr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2" name="Picture 2" descr="C:\Users\andrzej.dziubinski\Desktop\prezentacja\ser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3927475" cy="47132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2765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>
                <a:solidFill>
                  <a:srgbClr val="145AA8"/>
                </a:solidFill>
              </a:rPr>
              <a:t>16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781050" y="654050"/>
            <a:ext cx="7543800" cy="584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sz="3600" smtClean="0"/>
              <a:t>WOJEWÓDZTWO ŁÓDZKIE</a:t>
            </a:r>
          </a:p>
        </p:txBody>
      </p:sp>
      <p:sp>
        <p:nvSpPr>
          <p:cNvPr id="24579" name="Rectangle 5"/>
          <p:cNvSpPr>
            <a:spLocks noGrp="1"/>
          </p:cNvSpPr>
          <p:nvPr>
            <p:ph type="body" idx="1"/>
          </p:nvPr>
        </p:nvSpPr>
        <p:spPr>
          <a:xfrm>
            <a:off x="787400" y="1504950"/>
            <a:ext cx="7537450" cy="4222750"/>
          </a:xfrm>
        </p:spPr>
        <p:txBody>
          <a:bodyPr/>
          <a:lstStyle/>
          <a:p>
            <a:pPr>
              <a:defRPr/>
            </a:pPr>
            <a:endParaRPr lang="pl-PL" altLang="pl-PL" smtClean="0"/>
          </a:p>
        </p:txBody>
      </p:sp>
      <p:pic>
        <p:nvPicPr>
          <p:cNvPr id="29700" name="Picture 6" descr="DSCF68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6050"/>
            <a:ext cx="7993062" cy="449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2970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>
                <a:solidFill>
                  <a:srgbClr val="145AA8"/>
                </a:solidFill>
              </a:rPr>
              <a:t>17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781050" y="654050"/>
            <a:ext cx="7543800" cy="584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sz="3600" smtClean="0"/>
              <a:t>WOJEWÓDZTWO ŁÓDZKIE</a:t>
            </a:r>
          </a:p>
        </p:txBody>
      </p:sp>
      <p:pic>
        <p:nvPicPr>
          <p:cNvPr id="31747" name="Picture 5" descr="DSCF68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6908800" cy="4456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3174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>
                <a:solidFill>
                  <a:srgbClr val="145AA8"/>
                </a:solidFill>
              </a:rPr>
              <a:t>18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2339975" y="692150"/>
            <a:ext cx="6346825" cy="5762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sz="3600" smtClean="0">
                <a:latin typeface="Arial" panose="020B0604020202020204" pitchFamily="34" charset="0"/>
              </a:rPr>
              <a:t>POWIAT ŁASKI</a:t>
            </a:r>
          </a:p>
        </p:txBody>
      </p:sp>
      <p:pic>
        <p:nvPicPr>
          <p:cNvPr id="33795" name="Picture 4" descr="P1070232-la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395413"/>
            <a:ext cx="60007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>
                <a:solidFill>
                  <a:srgbClr val="145AA8"/>
                </a:solidFill>
              </a:rPr>
              <a:t>19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8"/>
          <p:cNvSpPr>
            <a:spLocks noGrp="1"/>
          </p:cNvSpPr>
          <p:nvPr>
            <p:ph type="title"/>
          </p:nvPr>
        </p:nvSpPr>
        <p:spPr>
          <a:xfrm>
            <a:off x="781050" y="654050"/>
            <a:ext cx="7543800" cy="5842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Wprowadzenie</a:t>
            </a:r>
            <a:endParaRPr lang="en-US" altLang="pl-PL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87400" y="1504950"/>
            <a:ext cx="7537450" cy="4222750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953735"/>
              </a:buClr>
              <a:buSzTx/>
              <a:buFontTx/>
              <a:buNone/>
              <a:defRPr/>
            </a:pPr>
            <a:r>
              <a:rPr lang="pl-PL" altLang="pl-PL" sz="2800" dirty="0" smtClean="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Definicje:</a:t>
            </a:r>
          </a:p>
          <a:p>
            <a:pPr algn="just">
              <a:buFontTx/>
              <a:buNone/>
              <a:defRPr/>
            </a:pPr>
            <a:r>
              <a:rPr lang="pl-PL" sz="1600" dirty="0" smtClean="0"/>
              <a:t>	System </a:t>
            </a:r>
            <a:r>
              <a:rPr lang="pl-PL" sz="1600" dirty="0"/>
              <a:t>Informacji Przestrzennej (SIP) – jest to system pozyskiwania, gromadzenia, przetwarzania, analizowania i prezentacji danych odniesionych do Ziemi.</a:t>
            </a:r>
          </a:p>
          <a:p>
            <a:pPr>
              <a:buFontTx/>
              <a:buNone/>
              <a:defRPr/>
            </a:pPr>
            <a:r>
              <a:rPr lang="pl-PL" sz="1600" dirty="0"/>
              <a:t>						</a:t>
            </a:r>
            <a:r>
              <a:rPr lang="pl-PL" sz="1600" dirty="0" smtClean="0"/>
              <a:t>				źródło</a:t>
            </a:r>
            <a:r>
              <a:rPr lang="pl-PL" sz="1600" dirty="0"/>
              <a:t>: Marek Baranowski</a:t>
            </a:r>
          </a:p>
          <a:p>
            <a:pPr>
              <a:buFontTx/>
              <a:buNone/>
              <a:defRPr/>
            </a:pPr>
            <a:endParaRPr lang="pl-PL" sz="1600" dirty="0"/>
          </a:p>
          <a:p>
            <a:pPr algn="just">
              <a:buFontTx/>
              <a:buNone/>
              <a:defRPr/>
            </a:pPr>
            <a:r>
              <a:rPr lang="pl-PL" sz="1600" dirty="0"/>
              <a:t>	System Informacji Przestrzennej (SIP) - to komputerowy system pozyskiwania, magazynowania, przetwarzania, analizowania i udostępniania danych, w tym przede wszystkim danych posiadających odniesienia przestrzenne, metody, środki techniczne (sprzęt i oprogramowanie), bazę danych, organizację, zasoby finansowe jak również, a raczej przede wszystkim zasoby ludzkie.</a:t>
            </a:r>
          </a:p>
          <a:p>
            <a:pPr>
              <a:buFontTx/>
              <a:buNone/>
              <a:defRPr/>
            </a:pPr>
            <a:r>
              <a:rPr lang="pl-PL" sz="1600" dirty="0"/>
              <a:t>						</a:t>
            </a:r>
            <a:r>
              <a:rPr lang="pl-PL" sz="1600" dirty="0" smtClean="0"/>
              <a:t>	źródło</a:t>
            </a:r>
            <a:r>
              <a:rPr lang="pl-PL" sz="1600" dirty="0"/>
              <a:t>: </a:t>
            </a:r>
            <a:r>
              <a:rPr lang="pl-PL" sz="1600" dirty="0" err="1"/>
              <a:t>Kołodziński</a:t>
            </a:r>
            <a:r>
              <a:rPr lang="pl-PL" sz="1600" dirty="0"/>
              <a:t> Edward, Grzegorz </a:t>
            </a:r>
            <a:r>
              <a:rPr lang="pl-PL" sz="1600" dirty="0" err="1"/>
              <a:t>Betliński</a:t>
            </a:r>
            <a:endParaRPr lang="pl-PL" sz="1600" dirty="0"/>
          </a:p>
          <a:p>
            <a:pPr marL="0" indent="0" eaLnBrk="1" hangingPunct="1">
              <a:buClr>
                <a:srgbClr val="953735"/>
              </a:buClr>
              <a:buSzTx/>
              <a:buFontTx/>
              <a:buNone/>
              <a:defRPr/>
            </a:pPr>
            <a:endParaRPr lang="pl-PL" altLang="pl-PL" sz="2800" dirty="0" smtClean="0">
              <a:solidFill>
                <a:srgbClr val="59595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Clr>
                <a:srgbClr val="953735"/>
              </a:buClr>
              <a:buSzTx/>
              <a:buFontTx/>
              <a:buNone/>
              <a:defRPr/>
            </a:pPr>
            <a:endParaRPr lang="en-US" altLang="pl-PL" dirty="0" smtClean="0">
              <a:solidFill>
                <a:srgbClr val="59595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953735"/>
              </a:buClr>
              <a:buSzTx/>
              <a:defRPr/>
            </a:pPr>
            <a:endParaRPr lang="en-US" altLang="pl-PL" dirty="0" smtClean="0">
              <a:solidFill>
                <a:srgbClr val="59595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1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403DCB-A2F0-404B-95C4-2F4DC6E68B9E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10245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2339975" y="620713"/>
            <a:ext cx="6346825" cy="647700"/>
          </a:xfrm>
        </p:spPr>
        <p:txBody>
          <a:bodyPr/>
          <a:lstStyle/>
          <a:p>
            <a:r>
              <a:rPr lang="pl-PL" altLang="pl-PL" sz="3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POWIAT  ŁOWICKI</a:t>
            </a:r>
          </a:p>
        </p:txBody>
      </p:sp>
      <p:pic>
        <p:nvPicPr>
          <p:cNvPr id="35843" name="Picture 4" descr="DSC035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390650"/>
            <a:ext cx="5973762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3584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>
                <a:solidFill>
                  <a:srgbClr val="145AA8"/>
                </a:solidFill>
              </a:rPr>
              <a:t>20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2268538" y="620713"/>
            <a:ext cx="6191250" cy="5762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sz="3600" dirty="0" smtClean="0">
                <a:latin typeface="Arial" panose="020B0604020202020204" pitchFamily="34" charset="0"/>
              </a:rPr>
              <a:t>POWIAT  ŁOWICKI</a:t>
            </a:r>
          </a:p>
        </p:txBody>
      </p:sp>
      <p:pic>
        <p:nvPicPr>
          <p:cNvPr id="37891" name="Picture 4" descr="DSC035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412875"/>
            <a:ext cx="597535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3789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>
                <a:solidFill>
                  <a:srgbClr val="145AA8"/>
                </a:solidFill>
              </a:rPr>
              <a:t>21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2195513" y="620713"/>
            <a:ext cx="6346825" cy="936625"/>
          </a:xfrm>
        </p:spPr>
        <p:txBody>
          <a:bodyPr/>
          <a:lstStyle/>
          <a:p>
            <a:r>
              <a:rPr lang="pl-PL" altLang="pl-PL" sz="3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POWIAT  ŁOWICKI</a:t>
            </a:r>
          </a:p>
        </p:txBody>
      </p:sp>
      <p:pic>
        <p:nvPicPr>
          <p:cNvPr id="39939" name="Picture 4" descr="zdj3_4_lowi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38275"/>
            <a:ext cx="7850187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3994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>
                <a:solidFill>
                  <a:srgbClr val="145AA8"/>
                </a:solidFill>
              </a:rPr>
              <a:t>22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1692275" y="620713"/>
            <a:ext cx="6553200" cy="720725"/>
          </a:xfrm>
        </p:spPr>
        <p:txBody>
          <a:bodyPr/>
          <a:lstStyle/>
          <a:p>
            <a:r>
              <a:rPr lang="pl-PL" altLang="pl-PL" sz="3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POWIAT SKIERNIEWICKI</a:t>
            </a:r>
          </a:p>
        </p:txBody>
      </p:sp>
      <p:pic>
        <p:nvPicPr>
          <p:cNvPr id="41987" name="Picture 4" descr="zdj1-skierniew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49388"/>
            <a:ext cx="583406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4198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>
                <a:solidFill>
                  <a:srgbClr val="145AA8"/>
                </a:solidFill>
              </a:rPr>
              <a:t>23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2195513" y="692150"/>
            <a:ext cx="5832475" cy="725488"/>
          </a:xfrm>
        </p:spPr>
        <p:txBody>
          <a:bodyPr/>
          <a:lstStyle/>
          <a:p>
            <a:r>
              <a:rPr lang="pl-PL" altLang="pl-PL" sz="3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POWIAT SKIERNIEWICKI</a:t>
            </a:r>
          </a:p>
        </p:txBody>
      </p:sp>
      <p:pic>
        <p:nvPicPr>
          <p:cNvPr id="44035" name="Picture 4" descr="sprzet 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7638"/>
            <a:ext cx="5988050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4403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>
                <a:solidFill>
                  <a:srgbClr val="145AA8"/>
                </a:solidFill>
              </a:rPr>
              <a:t>24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2051050" y="692150"/>
            <a:ext cx="6635750" cy="725488"/>
          </a:xfrm>
        </p:spPr>
        <p:txBody>
          <a:bodyPr/>
          <a:lstStyle/>
          <a:p>
            <a:r>
              <a:rPr lang="pl-PL" altLang="pl-PL" sz="3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POWIAT SKIERNIEWICKI</a:t>
            </a:r>
          </a:p>
        </p:txBody>
      </p:sp>
      <p:pic>
        <p:nvPicPr>
          <p:cNvPr id="46083" name="Picture 4" descr="zdj2-skierniew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638"/>
            <a:ext cx="6284913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4608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>
                <a:solidFill>
                  <a:srgbClr val="145AA8"/>
                </a:solidFill>
              </a:rPr>
              <a:t>25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496888" y="709613"/>
            <a:ext cx="78343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/>
              <a:t>STATYSTYKA PROJEKTU</a:t>
            </a:r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1639888" y="1852613"/>
            <a:ext cx="2719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/>
              <a:t>WNIOSKI O PŁATNOŚĆ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823913" y="2216150"/>
            <a:ext cx="37131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12 wniosków finansowych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11 wniosków sprawozdawczych</a:t>
            </a:r>
          </a:p>
          <a:p>
            <a:pPr>
              <a:defRPr/>
            </a:pPr>
            <a:endParaRPr lang="pl-PL" sz="1400" dirty="0"/>
          </a:p>
        </p:txBody>
      </p:sp>
      <p:sp>
        <p:nvSpPr>
          <p:cNvPr id="48133" name="Text Box 15"/>
          <p:cNvSpPr txBox="1">
            <a:spLocks noChangeArrowheads="1"/>
          </p:cNvSpPr>
          <p:nvPr/>
        </p:nvSpPr>
        <p:spPr bwMode="auto">
          <a:xfrm>
            <a:off x="1639888" y="2865438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/>
              <a:t>ZAMÓWIENIA PUBLICZNE</a:t>
            </a:r>
          </a:p>
        </p:txBody>
      </p:sp>
      <p:sp>
        <p:nvSpPr>
          <p:cNvPr id="48134" name="Text Box 17"/>
          <p:cNvSpPr txBox="1">
            <a:spLocks noChangeArrowheads="1"/>
          </p:cNvSpPr>
          <p:nvPr/>
        </p:nvSpPr>
        <p:spPr bwMode="auto">
          <a:xfrm>
            <a:off x="823913" y="3259138"/>
            <a:ext cx="4679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l-PL" altLang="pl-PL" sz="1800"/>
              <a:t>63 postępowania w trybie art.4 pkt.8 PZP</a:t>
            </a:r>
          </a:p>
          <a:p>
            <a:pPr>
              <a:spcBef>
                <a:spcPct val="0"/>
              </a:spcBef>
            </a:pPr>
            <a:r>
              <a:rPr lang="pl-PL" altLang="pl-PL" sz="1800"/>
              <a:t>68 postępowań w trybie art. 39 PZP</a:t>
            </a:r>
          </a:p>
        </p:txBody>
      </p:sp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1639888" y="3935413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/>
              <a:t>UMOWY</a:t>
            </a:r>
          </a:p>
        </p:txBody>
      </p:sp>
      <p:sp>
        <p:nvSpPr>
          <p:cNvPr id="48136" name="Text Box 13"/>
          <p:cNvSpPr txBox="1">
            <a:spLocks noChangeArrowheads="1"/>
          </p:cNvSpPr>
          <p:nvPr/>
        </p:nvSpPr>
        <p:spPr bwMode="auto">
          <a:xfrm>
            <a:off x="823913" y="4221163"/>
            <a:ext cx="3768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l-PL" altLang="pl-PL" sz="1800"/>
              <a:t>226 zawarte umowy w Projekcie</a:t>
            </a:r>
          </a:p>
        </p:txBody>
      </p:sp>
      <p:sp>
        <p:nvSpPr>
          <p:cNvPr id="48137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4813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>
                <a:solidFill>
                  <a:srgbClr val="145AA8"/>
                </a:solidFill>
              </a:rPr>
              <a:t>26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1825" y="1411288"/>
            <a:ext cx="7866063" cy="4451350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pl-PL" sz="1100" dirty="0" smtClean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Od września 2013 r.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funkcjonuje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ogólnie </a:t>
            </a:r>
            <a:r>
              <a:rPr lang="pl-PL" sz="2400" b="1" dirty="0">
                <a:latin typeface="Arial" pitchFamily="34" charset="0"/>
                <a:cs typeface="Arial" pitchFamily="34" charset="0"/>
              </a:rPr>
              <a:t>dostępna aplikacja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mapowa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l-PL" sz="2400" b="1" dirty="0" err="1" smtClean="0">
                <a:latin typeface="Arial" pitchFamily="34" charset="0"/>
                <a:cs typeface="Arial" pitchFamily="34" charset="0"/>
              </a:rPr>
              <a:t>Geoportal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Województwa Łódzkiego 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  <a:hlinkClick r:id="rId2"/>
              </a:rPr>
              <a:t>www.geoportal.lodzkie.pl</a:t>
            </a: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pl-PL" sz="2000" b="1" dirty="0" smtClean="0"/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pl-PL" sz="2000" b="1" dirty="0"/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pl-PL" sz="2000" b="1" dirty="0" smtClean="0"/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pl-PL" sz="2000" b="1" dirty="0"/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2000" b="1" dirty="0" smtClean="0"/>
              <a:t>Produkt projektu IRSIP WŁ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pl-PL" dirty="0" smtClean="0"/>
          </a:p>
        </p:txBody>
      </p:sp>
      <p:pic>
        <p:nvPicPr>
          <p:cNvPr id="4915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2863850"/>
            <a:ext cx="436245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itle 18"/>
          <p:cNvSpPr>
            <a:spLocks noGrp="1"/>
          </p:cNvSpPr>
          <p:nvPr>
            <p:ph type="title"/>
          </p:nvPr>
        </p:nvSpPr>
        <p:spPr>
          <a:xfrm>
            <a:off x="781050" y="654050"/>
            <a:ext cx="7543800" cy="5842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Geoportal Województwa Łódzkiego</a:t>
            </a:r>
            <a:endParaRPr lang="en-US" altLang="pl-PL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9157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4915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>
                <a:solidFill>
                  <a:srgbClr val="145AA8"/>
                </a:solidFill>
              </a:rPr>
              <a:t>27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244DD1-DE8C-459C-A789-0BEC4E0A1BA9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pic>
        <p:nvPicPr>
          <p:cNvPr id="50179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595313"/>
            <a:ext cx="6942137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A259DE-4109-4D54-8861-0952EF4263BC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>
                <a:solidFill>
                  <a:srgbClr val="000000"/>
                </a:solidFill>
              </a:rPr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51204" name="Tytuł 1"/>
          <p:cNvSpPr txBox="1">
            <a:spLocks/>
          </p:cNvSpPr>
          <p:nvPr/>
        </p:nvSpPr>
        <p:spPr bwMode="auto">
          <a:xfrm>
            <a:off x="1285875" y="908050"/>
            <a:ext cx="6481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/>
              <a:t>Odbiorcy – Geoportal WŁ jako źródło informacji o regionie łódzkim</a:t>
            </a:r>
          </a:p>
        </p:txBody>
      </p:sp>
      <p:sp>
        <p:nvSpPr>
          <p:cNvPr id="51205" name="Symbol zastępczy zawartości 2"/>
          <p:cNvSpPr txBox="1">
            <a:spLocks/>
          </p:cNvSpPr>
          <p:nvPr/>
        </p:nvSpPr>
        <p:spPr bwMode="auto">
          <a:xfrm>
            <a:off x="571500" y="2490788"/>
            <a:ext cx="79597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/>
              <a:t>Dla:</a:t>
            </a:r>
          </a:p>
          <a:p>
            <a:pPr>
              <a:spcBef>
                <a:spcPts val="600"/>
              </a:spcBef>
            </a:pPr>
            <a:r>
              <a:rPr lang="pl-PL" altLang="pl-PL" sz="2000"/>
              <a:t>Mieszkańców województwa łódzkiego, mieszkańców Polski,</a:t>
            </a:r>
          </a:p>
          <a:p>
            <a:pPr>
              <a:spcBef>
                <a:spcPts val="600"/>
              </a:spcBef>
            </a:pPr>
            <a:r>
              <a:rPr lang="pl-PL" altLang="pl-PL" sz="2000"/>
              <a:t>Potencjalnych inwestorów,</a:t>
            </a:r>
          </a:p>
          <a:p>
            <a:pPr>
              <a:spcBef>
                <a:spcPts val="600"/>
              </a:spcBef>
            </a:pPr>
            <a:r>
              <a:rPr lang="pl-PL" altLang="pl-PL" sz="2000"/>
              <a:t>Pracowników administracji publicznej,</a:t>
            </a:r>
          </a:p>
          <a:p>
            <a:pPr>
              <a:spcBef>
                <a:spcPts val="600"/>
              </a:spcBef>
            </a:pPr>
            <a:r>
              <a:rPr lang="pl-PL" altLang="pl-PL" sz="2000"/>
              <a:t>Naukowców, dydaktyków, studentów,</a:t>
            </a:r>
          </a:p>
          <a:p>
            <a:pPr>
              <a:spcBef>
                <a:spcPts val="600"/>
              </a:spcBef>
            </a:pPr>
            <a:r>
              <a:rPr lang="pl-PL" altLang="pl-PL" sz="200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3BD119-5FDF-4C03-A53E-E798BBD4AE66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pic>
        <p:nvPicPr>
          <p:cNvPr id="11268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123950"/>
            <a:ext cx="785495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410EA1-7BB2-4050-AFB7-F9992D5F5089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71500" y="752475"/>
            <a:ext cx="7953375" cy="4624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900" b="1" dirty="0"/>
              <a:t>RSIP WŁ	GEPORTAL: </a:t>
            </a:r>
            <a:r>
              <a:rPr lang="pl-PL" altLang="pl-PL" sz="2000" dirty="0">
                <a:cs typeface="Arial" panose="020B0604020202020204" pitchFamily="34" charset="0"/>
              </a:rPr>
              <a:t>Referencyjne i tematyczne zbiory danych </a:t>
            </a:r>
            <a:endParaRPr lang="pl-PL" sz="1900" b="1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 marL="6350" indent="-6350" eaLnBrk="1" hangingPunct="1">
              <a:defRPr/>
            </a:pPr>
            <a:r>
              <a:rPr lang="pl-PL" altLang="pl-PL" dirty="0">
                <a:cs typeface="Arial" panose="020B0604020202020204" pitchFamily="34" charset="0"/>
              </a:rPr>
              <a:t>Zbiory referencyjne stanowią materiały </a:t>
            </a:r>
            <a:r>
              <a:rPr lang="pl-PL" altLang="pl-PL" b="1" dirty="0">
                <a:cs typeface="Arial" panose="020B0604020202020204" pitchFamily="34" charset="0"/>
              </a:rPr>
              <a:t>państwowego zasobu geodezyjnego i kartograficznego:</a:t>
            </a:r>
          </a:p>
          <a:p>
            <a:pPr marL="6350" indent="-6350" eaLnBrk="1" hangingPunct="1">
              <a:defRPr/>
            </a:pPr>
            <a:endParaRPr lang="pl-PL" altLang="pl-PL" dirty="0">
              <a:cs typeface="Arial" panose="020B0604020202020204" pitchFamily="34" charset="0"/>
            </a:endParaRPr>
          </a:p>
          <a:p>
            <a:pPr lvl="1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b="1" dirty="0">
                <a:cs typeface="Arial" panose="020B0604020202020204" pitchFamily="34" charset="0"/>
              </a:rPr>
              <a:t>Baza Danych Obiektów Topograficznych (BDOT10k) - 1: 10 000</a:t>
            </a:r>
          </a:p>
          <a:p>
            <a:pPr lvl="1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b="1" dirty="0" err="1">
                <a:cs typeface="Arial" panose="020B0604020202020204" pitchFamily="34" charset="0"/>
              </a:rPr>
              <a:t>Ortofotomapy</a:t>
            </a:r>
            <a:endParaRPr lang="pl-PL" altLang="pl-PL" b="1" dirty="0">
              <a:cs typeface="Arial" panose="020B0604020202020204" pitchFamily="34" charset="0"/>
            </a:endParaRPr>
          </a:p>
          <a:p>
            <a:pPr lvl="1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dirty="0">
                <a:cs typeface="Arial" panose="020B0604020202020204" pitchFamily="34" charset="0"/>
              </a:rPr>
              <a:t>Mapa wektorowa poziomu 2 (VMapL2) – 1: 50 000</a:t>
            </a:r>
          </a:p>
          <a:p>
            <a:pPr lvl="1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dirty="0">
                <a:cs typeface="Arial" panose="020B0604020202020204" pitchFamily="34" charset="0"/>
              </a:rPr>
              <a:t>Baza Danych </a:t>
            </a:r>
            <a:r>
              <a:rPr lang="pl-PL" altLang="pl-PL" dirty="0" err="1">
                <a:cs typeface="Arial" panose="020B0604020202020204" pitchFamily="34" charset="0"/>
              </a:rPr>
              <a:t>Ogólnogeograficznych</a:t>
            </a:r>
            <a:r>
              <a:rPr lang="pl-PL" altLang="pl-PL" dirty="0">
                <a:cs typeface="Arial" panose="020B0604020202020204" pitchFamily="34" charset="0"/>
              </a:rPr>
              <a:t> – 1:250 000</a:t>
            </a:r>
          </a:p>
          <a:p>
            <a:pPr lvl="1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dirty="0">
                <a:cs typeface="Arial" panose="020B0604020202020204" pitchFamily="34" charset="0"/>
              </a:rPr>
              <a:t>przy współpracy z powiatową administracją geodezyjną: elementy    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pl-PL" altLang="pl-PL" dirty="0">
                <a:cs typeface="Arial" panose="020B0604020202020204" pitchFamily="34" charset="0"/>
              </a:rPr>
              <a:t>   ewidencji gruntów i budynków  - </a:t>
            </a:r>
            <a:r>
              <a:rPr lang="pl-PL" altLang="pl-PL" b="1" dirty="0">
                <a:cs typeface="Arial" panose="020B0604020202020204" pitchFamily="34" charset="0"/>
              </a:rPr>
              <a:t>działki ewidencyjne</a:t>
            </a:r>
          </a:p>
          <a:p>
            <a:pPr lvl="1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i="1" dirty="0">
                <a:cs typeface="Arial" panose="020B0604020202020204" pitchFamily="34" charset="0"/>
              </a:rPr>
              <a:t>Adresy </a:t>
            </a:r>
            <a:r>
              <a:rPr lang="pl-PL" altLang="pl-PL" sz="1750" i="1" dirty="0">
                <a:cs typeface="Arial" panose="020B0604020202020204" pitchFamily="34" charset="0"/>
              </a:rPr>
              <a:t>(aktualizowane na bieżąco przez współpracujące Urzędy Gmin)</a:t>
            </a:r>
          </a:p>
          <a:p>
            <a:pPr lvl="1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dirty="0">
                <a:cs typeface="Arial" panose="020B0604020202020204" pitchFamily="34" charset="0"/>
              </a:rPr>
              <a:t>Miejscowości</a:t>
            </a:r>
          </a:p>
          <a:p>
            <a:pPr lvl="1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dirty="0">
                <a:cs typeface="Arial" panose="020B0604020202020204" pitchFamily="34" charset="0"/>
              </a:rPr>
              <a:t>Państwowy Rejestr Granic</a:t>
            </a:r>
          </a:p>
        </p:txBody>
      </p:sp>
      <p:cxnSp>
        <p:nvCxnSpPr>
          <p:cNvPr id="5" name="Łącznik łamany 4"/>
          <p:cNvCxnSpPr/>
          <p:nvPr/>
        </p:nvCxnSpPr>
        <p:spPr>
          <a:xfrm>
            <a:off x="1747838" y="901700"/>
            <a:ext cx="242887" cy="12065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229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95ACA7-2DF0-4321-9D33-226F66A68507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53251" name="pole tekstowe 2"/>
          <p:cNvSpPr txBox="1">
            <a:spLocks noChangeArrowheads="1"/>
          </p:cNvSpPr>
          <p:nvPr/>
        </p:nvSpPr>
        <p:spPr bwMode="auto">
          <a:xfrm>
            <a:off x="571500" y="752475"/>
            <a:ext cx="795337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900" b="1"/>
              <a:t>RSIP WŁ	GEPORTAL: </a:t>
            </a:r>
            <a:r>
              <a:rPr lang="pl-PL" altLang="pl-PL" sz="2000"/>
              <a:t>Zbiory danych referencyjne i tematyczne</a:t>
            </a:r>
            <a:endParaRPr lang="pl-PL" altLang="pl-PL" sz="1900" b="1"/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marL="0" lvl="1"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pl-PL" altLang="pl-PL" sz="1800" b="1"/>
              <a:t>Mapy (bazy) tematyczne:</a:t>
            </a:r>
          </a:p>
          <a:p>
            <a:pPr lvl="2" eaLnBrk="1" hangingPunct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altLang="pl-PL" sz="1800" b="1"/>
              <a:t>glebowo – rolnicze: rastrowe i wektorowe</a:t>
            </a:r>
          </a:p>
          <a:p>
            <a:pPr lvl="2" eaLnBrk="1" hangingPunct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altLang="pl-PL" sz="1800"/>
              <a:t>geologiczne</a:t>
            </a:r>
          </a:p>
          <a:p>
            <a:pPr lvl="2" eaLnBrk="1" hangingPunct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altLang="pl-PL" sz="1800"/>
              <a:t>oferty inwestycyjne wraz ze zdjęciami</a:t>
            </a:r>
          </a:p>
          <a:p>
            <a:pPr lvl="2" eaLnBrk="1" hangingPunct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altLang="pl-PL" sz="1800"/>
              <a:t>obiektów użyteczności publicznej</a:t>
            </a:r>
          </a:p>
          <a:p>
            <a:pPr lvl="2" eaLnBrk="1" hangingPunct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altLang="pl-PL" sz="1800"/>
              <a:t>baza Fundacji i Stowarzyszeń</a:t>
            </a:r>
          </a:p>
          <a:p>
            <a:pPr lvl="2" eaLnBrk="1" hangingPunct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altLang="pl-PL" sz="1800"/>
              <a:t>obwody łowieckie</a:t>
            </a:r>
          </a:p>
          <a:p>
            <a:pPr lvl="2" eaLnBrk="1" hangingPunct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altLang="pl-PL" sz="1800"/>
              <a:t>mapy historyczne</a:t>
            </a:r>
          </a:p>
          <a:p>
            <a:pPr lvl="2" eaLnBrk="1" hangingPunct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altLang="pl-PL" sz="1800"/>
              <a:t>polityka społeczna</a:t>
            </a:r>
          </a:p>
          <a:p>
            <a:pPr lvl="2" eaLnBrk="1" hangingPunct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altLang="pl-PL" sz="1800"/>
              <a:t>programy ochrony powietrza</a:t>
            </a:r>
          </a:p>
          <a:p>
            <a:pPr lvl="2" eaLnBrk="1" hangingPunct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altLang="pl-PL" sz="1800"/>
              <a:t>dotacje</a:t>
            </a:r>
          </a:p>
          <a:p>
            <a:pPr lvl="2" eaLnBrk="1" hangingPunct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altLang="pl-PL" sz="1800"/>
              <a:t>quiz questing</a:t>
            </a:r>
          </a:p>
          <a:p>
            <a:pPr lvl="2" eaLnBrk="1" hangingPunct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altLang="pl-PL" sz="1800"/>
              <a:t>inne…</a:t>
            </a:r>
          </a:p>
        </p:txBody>
      </p:sp>
      <p:cxnSp>
        <p:nvCxnSpPr>
          <p:cNvPr id="5" name="Łącznik łamany 4"/>
          <p:cNvCxnSpPr/>
          <p:nvPr/>
        </p:nvCxnSpPr>
        <p:spPr>
          <a:xfrm>
            <a:off x="1747838" y="901700"/>
            <a:ext cx="242887" cy="12065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53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CFEEFA-0A72-4FEB-9C69-9A3F7E600C56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pic>
        <p:nvPicPr>
          <p:cNvPr id="5427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660400"/>
            <a:ext cx="3833812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98500" y="1101725"/>
            <a:ext cx="3389313" cy="454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900" b="1" dirty="0"/>
              <a:t>13 modułów tematycznych:</a:t>
            </a:r>
          </a:p>
          <a:p>
            <a:pPr>
              <a:defRPr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Portal województwa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Portal inwestora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Polityka społeczna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Dotacje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Społeczeństwo obywatelskie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 err="1"/>
              <a:t>Ortofotomapa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Portal łowiectwa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Portal map glebowo – rolniczych i geologicznych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Programy ochrony powietrza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Mapy historyczne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Baza Adresowa Województwa Łódzkiego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/>
              <a:t>Portal udostępniania map</a:t>
            </a:r>
          </a:p>
        </p:txBody>
      </p:sp>
      <p:sp>
        <p:nvSpPr>
          <p:cNvPr id="54277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764247-E107-46F7-ABB3-016873E62C1F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pic>
        <p:nvPicPr>
          <p:cNvPr id="55299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52475"/>
            <a:ext cx="7967663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5AD93C-F4C7-4815-881F-989BC42EF2F2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pic>
        <p:nvPicPr>
          <p:cNvPr id="56323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874713"/>
            <a:ext cx="76898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E01350-41DA-421C-8F47-FC7D397EAD7B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pic>
        <p:nvPicPr>
          <p:cNvPr id="573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8013"/>
            <a:ext cx="7069138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EC66FE-D116-42B1-8B4B-3C8923ED319A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pic>
        <p:nvPicPr>
          <p:cNvPr id="58371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38188"/>
            <a:ext cx="783907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481834-B137-4BBC-87C3-A6362018F77A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pic>
        <p:nvPicPr>
          <p:cNvPr id="5939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15950"/>
            <a:ext cx="719772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6A7A36-3CE1-42A7-86FD-0D9F103499DE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pic>
        <p:nvPicPr>
          <p:cNvPr id="60419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682625"/>
            <a:ext cx="70897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5C4ADA-1181-4563-A050-48834DD47C13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>
                <a:solidFill>
                  <a:srgbClr val="000000"/>
                </a:solidFill>
              </a:rPr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61444" name="Tytuł 1"/>
          <p:cNvSpPr txBox="1">
            <a:spLocks/>
          </p:cNvSpPr>
          <p:nvPr/>
        </p:nvSpPr>
        <p:spPr bwMode="auto">
          <a:xfrm>
            <a:off x="819150" y="677863"/>
            <a:ext cx="64817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Funkcjonalności zaawansowane aplikacji mapowej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89068" y="1486716"/>
            <a:ext cx="7540487" cy="4773758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>
              <a:defRPr/>
            </a:pPr>
            <a:r>
              <a:rPr lang="pl-PL" sz="2000" b="1" dirty="0"/>
              <a:t>Pasek MENU:</a:t>
            </a:r>
          </a:p>
          <a:p>
            <a:pPr>
              <a:defRPr/>
            </a:pPr>
            <a:r>
              <a:rPr lang="pl-PL" sz="1600" dirty="0"/>
              <a:t>Plik</a:t>
            </a:r>
          </a:p>
          <a:p>
            <a:pPr lvl="1">
              <a:defRPr/>
            </a:pPr>
            <a:r>
              <a:rPr lang="pl-PL" sz="1600" dirty="0"/>
              <a:t>Link do kompozycji</a:t>
            </a:r>
          </a:p>
          <a:p>
            <a:pPr lvl="1">
              <a:defRPr/>
            </a:pPr>
            <a:r>
              <a:rPr lang="pl-PL" sz="1600" dirty="0"/>
              <a:t>Widok mapy na email</a:t>
            </a:r>
          </a:p>
          <a:p>
            <a:pPr lvl="1">
              <a:defRPr/>
            </a:pPr>
            <a:r>
              <a:rPr lang="pl-PL" sz="1600" dirty="0"/>
              <a:t>Drukuj</a:t>
            </a:r>
          </a:p>
          <a:p>
            <a:pPr lvl="1">
              <a:defRPr/>
            </a:pPr>
            <a:r>
              <a:rPr lang="pl-PL" sz="1600" dirty="0"/>
              <a:t>Dodaj mapę</a:t>
            </a:r>
          </a:p>
          <a:p>
            <a:pPr lvl="1">
              <a:defRPr/>
            </a:pPr>
            <a:r>
              <a:rPr lang="pl-PL" sz="1600" dirty="0"/>
              <a:t>Home</a:t>
            </a:r>
          </a:p>
          <a:p>
            <a:pPr lvl="1">
              <a:defRPr/>
            </a:pPr>
            <a:r>
              <a:rPr lang="pl-PL" sz="1600" dirty="0">
                <a:solidFill>
                  <a:srgbClr val="FF0000"/>
                </a:solidFill>
              </a:rPr>
              <a:t>Osadzanie mapy</a:t>
            </a:r>
          </a:p>
          <a:p>
            <a:pPr>
              <a:defRPr/>
            </a:pPr>
            <a:r>
              <a:rPr lang="pl-PL" sz="1600" dirty="0"/>
              <a:t>Widok</a:t>
            </a:r>
          </a:p>
          <a:p>
            <a:pPr lvl="1">
              <a:defRPr/>
            </a:pPr>
            <a:r>
              <a:rPr lang="pl-PL" sz="1600" dirty="0"/>
              <a:t>Zmiana widoku	</a:t>
            </a:r>
          </a:p>
          <a:p>
            <a:pPr lvl="1">
              <a:defRPr/>
            </a:pPr>
            <a:r>
              <a:rPr lang="pl-PL" sz="1600" dirty="0"/>
              <a:t>Zawartość mapy</a:t>
            </a:r>
          </a:p>
          <a:p>
            <a:pPr lvl="1">
              <a:defRPr/>
            </a:pPr>
            <a:r>
              <a:rPr lang="pl-PL" sz="1600" dirty="0"/>
              <a:t>Centrowanie mapy</a:t>
            </a:r>
          </a:p>
          <a:p>
            <a:pPr lvl="1">
              <a:defRPr/>
            </a:pPr>
            <a:r>
              <a:rPr lang="pl-PL" sz="1600" dirty="0"/>
              <a:t>Ustawienia układu współrzędnych</a:t>
            </a:r>
          </a:p>
          <a:p>
            <a:pPr lvl="1">
              <a:defRPr/>
            </a:pPr>
            <a:endParaRPr lang="pl-PL" dirty="0"/>
          </a:p>
          <a:p>
            <a:pPr lvl="1">
              <a:defRPr/>
            </a:pPr>
            <a:endParaRPr lang="pl-PL" dirty="0"/>
          </a:p>
          <a:p>
            <a:pPr lvl="1">
              <a:defRPr/>
            </a:pPr>
            <a:endParaRPr lang="pl-PL" dirty="0"/>
          </a:p>
          <a:p>
            <a:pPr lvl="1">
              <a:defRPr/>
            </a:pPr>
            <a:endParaRPr lang="pl-PL" sz="1600" dirty="0"/>
          </a:p>
          <a:p>
            <a:pPr lvl="1">
              <a:defRPr/>
            </a:pPr>
            <a:endParaRPr lang="pl-PL" sz="1600" dirty="0"/>
          </a:p>
          <a:p>
            <a:pPr lvl="1">
              <a:defRPr/>
            </a:pPr>
            <a:endParaRPr lang="pl-PL" sz="1600" dirty="0"/>
          </a:p>
          <a:p>
            <a:pPr>
              <a:defRPr/>
            </a:pPr>
            <a:r>
              <a:rPr lang="pl-PL" sz="1600" dirty="0"/>
              <a:t>Narzędzia</a:t>
            </a:r>
          </a:p>
          <a:p>
            <a:pPr lvl="1">
              <a:defRPr/>
            </a:pPr>
            <a:r>
              <a:rPr lang="pl-PL" sz="1600" dirty="0"/>
              <a:t>Szkicowanie</a:t>
            </a:r>
          </a:p>
          <a:p>
            <a:pPr lvl="1">
              <a:defRPr/>
            </a:pPr>
            <a:r>
              <a:rPr lang="pl-PL" sz="1600" dirty="0"/>
              <a:t>Mierz powierzchnię</a:t>
            </a:r>
          </a:p>
          <a:p>
            <a:pPr lvl="1">
              <a:defRPr/>
            </a:pPr>
            <a:r>
              <a:rPr lang="pl-PL" sz="1600" dirty="0"/>
              <a:t>Mierz odległość</a:t>
            </a:r>
          </a:p>
          <a:p>
            <a:pPr lvl="1">
              <a:defRPr/>
            </a:pPr>
            <a:r>
              <a:rPr lang="pl-PL" sz="1600" dirty="0"/>
              <a:t>Wyczyść szkic</a:t>
            </a:r>
          </a:p>
          <a:p>
            <a:pPr marL="0" lvl="1">
              <a:defRPr/>
            </a:pPr>
            <a:r>
              <a:rPr lang="pl-PL" sz="1600" dirty="0"/>
              <a:t>Wyszukiwanie</a:t>
            </a:r>
          </a:p>
          <a:p>
            <a:pPr lvl="1">
              <a:defRPr/>
            </a:pPr>
            <a:r>
              <a:rPr lang="pl-PL" sz="1600" dirty="0"/>
              <a:t>Wyszukiwanie działek</a:t>
            </a:r>
          </a:p>
          <a:p>
            <a:pPr lvl="1">
              <a:defRPr/>
            </a:pPr>
            <a:r>
              <a:rPr lang="pl-PL" sz="1600" dirty="0"/>
              <a:t>Szukaj na mapie</a:t>
            </a:r>
          </a:p>
          <a:p>
            <a:pPr lvl="1">
              <a:defRPr/>
            </a:pPr>
            <a:r>
              <a:rPr lang="pl-PL" sz="1600" dirty="0"/>
              <a:t>Selekcja, analizy, raporty</a:t>
            </a:r>
          </a:p>
          <a:p>
            <a:pPr lvl="1">
              <a:defRPr/>
            </a:pPr>
            <a:r>
              <a:rPr lang="pl-PL" sz="1600" dirty="0"/>
              <a:t>Metadane</a:t>
            </a:r>
          </a:p>
        </p:txBody>
      </p:sp>
      <p:pic>
        <p:nvPicPr>
          <p:cNvPr id="61446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868863"/>
            <a:ext cx="3343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3A4120-9612-4A8E-A470-1C078C390DC5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55650" y="901700"/>
            <a:ext cx="757555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953735"/>
              </a:buClr>
              <a:defRPr/>
            </a:pPr>
            <a:r>
              <a:rPr lang="pl-PL" altLang="pl-PL" sz="2400" dirty="0">
                <a:solidFill>
                  <a:srgbClr val="595959"/>
                </a:solidFill>
              </a:rPr>
              <a:t>Podstawy prawne funkcjonowania RSIP WŁ:</a:t>
            </a:r>
          </a:p>
          <a:p>
            <a:pPr eaLnBrk="1" hangingPunct="1">
              <a:buClr>
                <a:srgbClr val="953735"/>
              </a:buClr>
              <a:defRPr/>
            </a:pPr>
            <a:endParaRPr lang="en-US" altLang="pl-PL" sz="2800" dirty="0">
              <a:solidFill>
                <a:srgbClr val="595959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Ustawa Prawo geodezyjne i kartograficzne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dirty="0"/>
              <a:t>Rozporządzenie Ministra Rozwoju Regionalnego i Budownictwa z dnia 12 lipca 2001 r. w sprawie szczegółowych zasad i trybu założenia i prowadzenia krajowego systemu informacji o terenie.</a:t>
            </a:r>
            <a:endParaRPr lang="pl-PL" altLang="pl-PL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Ustawa o infrastrukturze informacji przestrzennej</a:t>
            </a:r>
          </a:p>
          <a:p>
            <a:pPr eaLnBrk="1" hangingPunct="1">
              <a:defRPr/>
            </a:pPr>
            <a:endParaRPr lang="en-US" altLang="pl-PL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altLang="pl-PL" dirty="0"/>
              <a:t>Regulacje wewnętrzne Urzędu Marszałkowskiego Województwa Łódzkiego</a:t>
            </a:r>
            <a:endParaRPr lang="en-US" alt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90C4F7-61BB-45E5-9CC3-939C3177C069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62468" name="Prostokąt 1"/>
          <p:cNvSpPr>
            <a:spLocks noChangeArrowheads="1"/>
          </p:cNvSpPr>
          <p:nvPr/>
        </p:nvSpPr>
        <p:spPr bwMode="auto">
          <a:xfrm>
            <a:off x="684213" y="615950"/>
            <a:ext cx="76469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/>
              <a:t>GEOPORTAL WOJEWÓDZTWA ŁÓDZKIEGO - STATYSTYKI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/>
              <a:t> </a:t>
            </a:r>
          </a:p>
        </p:txBody>
      </p:sp>
      <p:pic>
        <p:nvPicPr>
          <p:cNvPr id="62469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69988"/>
            <a:ext cx="7646987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97CD7F-F10E-4CB4-ABFE-57D188302BED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63492" name="Prostokąt 1"/>
          <p:cNvSpPr>
            <a:spLocks noChangeArrowheads="1"/>
          </p:cNvSpPr>
          <p:nvPr/>
        </p:nvSpPr>
        <p:spPr bwMode="auto">
          <a:xfrm>
            <a:off x="684213" y="615950"/>
            <a:ext cx="76469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/>
              <a:t>GEOPORTAL WOJEWÓDZTWA ŁÓDZKIEGO - STATYSTYKI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/>
              <a:t> </a:t>
            </a:r>
          </a:p>
        </p:txBody>
      </p:sp>
      <p:pic>
        <p:nvPicPr>
          <p:cNvPr id="6349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11238"/>
            <a:ext cx="7921625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8"/>
          <p:cNvSpPr>
            <a:spLocks noGrp="1"/>
          </p:cNvSpPr>
          <p:nvPr>
            <p:ph type="title"/>
          </p:nvPr>
        </p:nvSpPr>
        <p:spPr>
          <a:xfrm>
            <a:off x="781050" y="654050"/>
            <a:ext cx="7543800" cy="584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altLang="pl-PL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Baza Adresowa Województwa Łódzkiego</a:t>
            </a:r>
            <a:endParaRPr lang="en-US" altLang="pl-PL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4515" name="Slide Number Placeholder 1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6BA6C8-781D-42F9-A43B-649CC84966F4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64516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pic>
        <p:nvPicPr>
          <p:cNvPr id="64517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084388"/>
            <a:ext cx="5230812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717550" y="5048250"/>
            <a:ext cx="20304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Produkt projektu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IRSIP WŁ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341563" y="1477963"/>
            <a:ext cx="47720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www.adresy.lodzkie.pl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32119D-D4E6-41B9-9A35-D6E8ED178F3C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65540" name="Symbol zastępczy zawartości 2"/>
          <p:cNvSpPr txBox="1">
            <a:spLocks/>
          </p:cNvSpPr>
          <p:nvPr/>
        </p:nvSpPr>
        <p:spPr bwMode="auto">
          <a:xfrm>
            <a:off x="460375" y="1003300"/>
            <a:ext cx="787082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000"/>
              <a:t>		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000"/>
              <a:t>	Baza Adresowa Województwa Łódzkiego jest systemem dedykowanym dla urzędów gmin z terenu Województwa Łódzkiego. System umożliwia prowadzenie ewidencji miejscowości, ulic i adresów w sposób zgodny</a:t>
            </a:r>
            <a:br>
              <a:rPr lang="pl-PL" altLang="pl-PL" sz="2000"/>
            </a:br>
            <a:r>
              <a:rPr lang="pl-PL" altLang="pl-PL" sz="2000"/>
              <a:t>z Rozporządzeniem Ministra Administracji i Cyfryzacji z dnia</a:t>
            </a:r>
            <a:br>
              <a:rPr lang="pl-PL" altLang="pl-PL" sz="2000"/>
            </a:br>
            <a:r>
              <a:rPr lang="pl-PL" altLang="pl-PL" sz="2000"/>
              <a:t>9 stycznia 2012r. w sprawie ewidencji miejscowości, ulic</a:t>
            </a:r>
            <a:br>
              <a:rPr lang="pl-PL" altLang="pl-PL" sz="2000"/>
            </a:br>
            <a:r>
              <a:rPr lang="pl-PL" altLang="pl-PL" sz="2000"/>
              <a:t>i adresów (Dz. U. 2012 r. poz. 125).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000"/>
              <a:t>		Baza Adresowa Województwa Łódzkiego to nie tylko dane,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000"/>
              <a:t>	ale również całe środowisko informatyczne (bazy danych, serwery, procedury, kopie zabezpieczające) pozwalające na bezpieczną pracę każdego Operatora (pracownika urzędu gminy).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000"/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00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99690C-DD7C-416F-A35D-F5EE6BBFCF50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71500" y="871538"/>
            <a:ext cx="7929563" cy="45259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alt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Departament Geodezji i Kartografii Urzędu Marszałkowskiego Województwa Łódzkiego:</a:t>
            </a:r>
          </a:p>
          <a:p>
            <a:pPr marL="914400" lvl="1" indent="-5143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administruje bazą oraz systemem,</a:t>
            </a:r>
          </a:p>
          <a:p>
            <a:pPr marL="914400" lvl="1" indent="-5143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zarządza użytkownikami systemu,</a:t>
            </a:r>
          </a:p>
          <a:p>
            <a:pPr marL="914400" lvl="1" indent="-5143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udostępnia aplikację do prowadzenia Bazy Adresowej Województwa Łódzkiego,</a:t>
            </a:r>
          </a:p>
          <a:p>
            <a:pPr marL="914400" lvl="1" indent="-51435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udostępnia dane referencyjne.</a:t>
            </a:r>
          </a:p>
          <a:p>
            <a:pPr marL="400050" lvl="1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alt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Gminy realizują zadania własne – prowadzenie ewidencji miejscowości, ulic i adresów na udostępnionym całkowicie </a:t>
            </a:r>
            <a:r>
              <a:rPr lang="pl-PL" alt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bezpłatnym</a:t>
            </a:r>
            <a:r>
              <a:rPr lang="pl-PL" alt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środowisku (Baza Adresowa Województwa Łódzkiego). Nie ma potrzeby przeznaczania dodatkowych funduszy na aplikację i jej obsługę.</a:t>
            </a:r>
          </a:p>
          <a:p>
            <a:pPr marL="400050" lvl="1" indent="0"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alt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8F75CF-84FB-4484-BF76-F37D26939513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6758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67588" name="pole tekstowe 3"/>
          <p:cNvSpPr txBox="1">
            <a:spLocks noChangeArrowheads="1"/>
          </p:cNvSpPr>
          <p:nvPr/>
        </p:nvSpPr>
        <p:spPr bwMode="auto">
          <a:xfrm>
            <a:off x="703263" y="1484313"/>
            <a:ext cx="26479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Zaangażowanie gmin z terenu województwa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we wdrożenie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Bazy Adresowej Województwa Łódzkiego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Dotychczas deklaracje uczestnictwa złożyło 136 gmin.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67589" name="Obraz 3" descr="gminy_2014-09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836613"/>
            <a:ext cx="51117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6C98F1-273A-4EFA-8840-AF332FD24217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6861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68612" name="pole tekstowe 3"/>
          <p:cNvSpPr txBox="1">
            <a:spLocks noChangeArrowheads="1"/>
          </p:cNvSpPr>
          <p:nvPr/>
        </p:nvSpPr>
        <p:spPr bwMode="auto">
          <a:xfrm>
            <a:off x="703263" y="1484313"/>
            <a:ext cx="29543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260 zarejestrowanych użytkowników (pracowników Urzędów Gmin)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2 cykle szkoleń po 8-10 osób dla zarejestrowanych użytkowników.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68613" name="Obraz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1484313"/>
            <a:ext cx="37417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76D1C9-1EDA-4C36-9486-D1972CF18214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6963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69636" name="Symbol zastępczy zawartości 3"/>
          <p:cNvSpPr txBox="1">
            <a:spLocks noChangeArrowheads="1"/>
          </p:cNvSpPr>
          <p:nvPr/>
        </p:nvSpPr>
        <p:spPr bwMode="auto">
          <a:xfrm>
            <a:off x="452438" y="774700"/>
            <a:ext cx="309880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pl-PL" altLang="pl-PL" sz="1800"/>
              <a:t>	Elementy ewidencji gruntów i budynków jako referencyjne dane Bazy Adresowej Województwa Łódzkiego.</a:t>
            </a:r>
          </a:p>
          <a:p>
            <a:pPr algn="just">
              <a:buFont typeface="Arial" panose="020B0604020202020204" pitchFamily="34" charset="0"/>
              <a:buNone/>
            </a:pPr>
            <a:endParaRPr lang="pl-PL" altLang="pl-PL" sz="1800"/>
          </a:p>
          <a:p>
            <a:pPr algn="just">
              <a:buFont typeface="Arial" panose="020B0604020202020204" pitchFamily="34" charset="0"/>
              <a:buNone/>
            </a:pPr>
            <a:r>
              <a:rPr lang="pl-PL" altLang="pl-PL" sz="1800"/>
              <a:t>	Aktualizacja danych referencyjnych w Bazie Adresowej Województwa Łódzkiego jest wykonywana przez pracowników Departamentu Geodezji </a:t>
            </a:r>
            <a:br>
              <a:rPr lang="pl-PL" altLang="pl-PL" sz="1800"/>
            </a:br>
            <a:r>
              <a:rPr lang="pl-PL" altLang="pl-PL" sz="1800"/>
              <a:t>i Kartografii Urzędu Marszałkowskiego Województwa Łódzkiego.</a:t>
            </a:r>
          </a:p>
          <a:p>
            <a:pPr>
              <a:buFont typeface="Arial" panose="020B0604020202020204" pitchFamily="34" charset="0"/>
              <a:buNone/>
            </a:pPr>
            <a:endParaRPr lang="pl-PL" altLang="pl-PL" sz="1800"/>
          </a:p>
          <a:p>
            <a:pPr algn="just">
              <a:buFont typeface="Arial" panose="020B0604020202020204" pitchFamily="34" charset="0"/>
              <a:buNone/>
            </a:pPr>
            <a:endParaRPr lang="pl-PL" altLang="pl-PL" sz="1400"/>
          </a:p>
        </p:txBody>
      </p:sp>
      <p:pic>
        <p:nvPicPr>
          <p:cNvPr id="69637" name="Picture 2" descr="http://rsip.lodzkie.pl/images/pobierz/dzialk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904875"/>
            <a:ext cx="4681537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Prostokąt 1"/>
          <p:cNvSpPr>
            <a:spLocks noChangeArrowheads="1"/>
          </p:cNvSpPr>
          <p:nvPr/>
        </p:nvSpPr>
        <p:spPr bwMode="auto">
          <a:xfrm>
            <a:off x="4246563" y="52832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800" b="1"/>
              <a:t>Aktualizacja działek ewidencyjnych </a:t>
            </a:r>
            <a:br>
              <a:rPr lang="pl-PL" altLang="pl-PL" sz="1800" b="1"/>
            </a:br>
            <a:r>
              <a:rPr lang="pl-PL" altLang="pl-PL" sz="1800" b="1"/>
              <a:t>– czerwiec 2014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EC2512-85EE-4777-B1A6-9CC89F1AC35A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70660" name="Symbol zastępczy zawartości 2"/>
          <p:cNvSpPr txBox="1">
            <a:spLocks/>
          </p:cNvSpPr>
          <p:nvPr/>
        </p:nvSpPr>
        <p:spPr bwMode="auto">
          <a:xfrm>
            <a:off x="571500" y="1109663"/>
            <a:ext cx="76200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pl-PL" altLang="pl-PL" sz="1800"/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400"/>
              <a:t>	Dane z Bazy Adresowej Województwa Łódzkiego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400"/>
              <a:t>	są publicznie dostępne za pośrednictwem Geoportalu Województwa Łódzkiego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400"/>
              <a:t>    </a:t>
            </a:r>
            <a:r>
              <a:rPr lang="pl-PL" altLang="pl-PL" sz="2800" b="1">
                <a:hlinkClick r:id="rId2"/>
              </a:rPr>
              <a:t>www.geoportal.lodzkie.pl</a:t>
            </a:r>
            <a:endParaRPr lang="pl-PL" altLang="pl-PL" b="1">
              <a:hlinkClick r:id="rId2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400" b="1"/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400"/>
              <a:t>	Aplikacja do prowadzenia Bazy Adresowej Województwa Łódzkiego</a:t>
            </a:r>
            <a:endParaRPr lang="pl-PL" altLang="pl-PL" sz="2400" b="1"/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400" b="1"/>
              <a:t>	</a:t>
            </a:r>
            <a:r>
              <a:rPr lang="pl-PL" altLang="pl-PL" sz="2800" b="1">
                <a:hlinkClick r:id="rId2"/>
              </a:rPr>
              <a:t>www.adresy.lodzkie.pl</a:t>
            </a:r>
            <a:endParaRPr lang="pl-PL" altLang="pl-PL" sz="2400" b="1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80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400"/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40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AC2A4E-87BA-4228-B944-FE799685F01D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71684" name="Symbol zastępczy zawartości 2"/>
          <p:cNvSpPr txBox="1">
            <a:spLocks/>
          </p:cNvSpPr>
          <p:nvPr/>
        </p:nvSpPr>
        <p:spPr bwMode="auto">
          <a:xfrm>
            <a:off x="571500" y="765175"/>
            <a:ext cx="755808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2400"/>
              <a:t>	Baza Adresowa Województwa Łódzkiego oraz Geoportal Województwa Łódzkiego są w pełni zintegrowane ze sobą. Wzajemnie „zasilają się” danymi.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80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280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2433638"/>
            <a:ext cx="4386263" cy="320357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6988" y="2578100"/>
            <a:ext cx="3241675" cy="310038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CD2EF0-8B27-4C0D-9DA6-D441FD1A17B7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pic>
        <p:nvPicPr>
          <p:cNvPr id="1331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825500"/>
            <a:ext cx="722312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685B01-3F93-48E4-8832-0007AEA4BCE0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grpSp>
        <p:nvGrpSpPr>
          <p:cNvPr id="72708" name="Grupa 5"/>
          <p:cNvGrpSpPr>
            <a:grpSpLocks/>
          </p:cNvGrpSpPr>
          <p:nvPr/>
        </p:nvGrpSpPr>
        <p:grpSpPr bwMode="auto">
          <a:xfrm>
            <a:off x="717550" y="1493838"/>
            <a:ext cx="7613650" cy="4257675"/>
            <a:chOff x="179512" y="1295400"/>
            <a:chExt cx="8558088" cy="4679950"/>
          </a:xfrm>
        </p:grpSpPr>
        <p:pic>
          <p:nvPicPr>
            <p:cNvPr id="727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38" y="1295400"/>
              <a:ext cx="8450262" cy="467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ostokąt zaokrąglony 5"/>
            <p:cNvSpPr/>
            <p:nvPr/>
          </p:nvSpPr>
          <p:spPr>
            <a:xfrm>
              <a:off x="179512" y="1916601"/>
              <a:ext cx="1584567" cy="151286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7" name="pole tekstowe 4"/>
          <p:cNvSpPr txBox="1">
            <a:spLocks noChangeArrowheads="1"/>
          </p:cNvSpPr>
          <p:nvPr/>
        </p:nvSpPr>
        <p:spPr bwMode="auto">
          <a:xfrm>
            <a:off x="812800" y="768350"/>
            <a:ext cx="5707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BAZA ADRESOWA WOJEWÓDZTWA ŁÓDZKIEGO – okno główne aplikacji</a:t>
            </a:r>
            <a:endParaRPr lang="pl-PL" alt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B9DF36-D153-439A-98E4-6DC7273C970B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73732" name="Symbol zastępczy zawartości 6"/>
          <p:cNvSpPr txBox="1">
            <a:spLocks/>
          </p:cNvSpPr>
          <p:nvPr/>
        </p:nvSpPr>
        <p:spPr bwMode="auto">
          <a:xfrm>
            <a:off x="301625" y="1779588"/>
            <a:ext cx="541020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0375" indent="-25082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8900" algn="l"/>
                <a:tab pos="4492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88900" algn="l"/>
                <a:tab pos="4492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8900" algn="l"/>
                <a:tab pos="449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88900" algn="l"/>
                <a:tab pos="449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88900" algn="l"/>
                <a:tab pos="449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8900" algn="l"/>
                <a:tab pos="449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8900" algn="l"/>
                <a:tab pos="449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8900" algn="l"/>
                <a:tab pos="449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8900" algn="l"/>
                <a:tab pos="449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pl-PL" altLang="pl-PL" sz="1200"/>
              <a:t>			</a:t>
            </a:r>
            <a:r>
              <a:rPr lang="pl-PL" altLang="pl-PL" sz="1400"/>
              <a:t>Istnieje możliwość przypisania do adresu atrybutów specjalnych. Nazwy atrybutów specjalnych tworzone są</a:t>
            </a:r>
            <a:br>
              <a:rPr lang="pl-PL" altLang="pl-PL" sz="1400"/>
            </a:br>
            <a:r>
              <a:rPr lang="pl-PL" altLang="pl-PL" sz="1400" b="1"/>
              <a:t>osobno dla każdej gminy</a:t>
            </a:r>
            <a:r>
              <a:rPr lang="pl-PL" altLang="pl-PL" sz="1400"/>
              <a:t>. Dodawanie, edycja, usuwanie wartości atrybutów specjalnych przez operatora nie ma wpływu na wprowadzone dane adresowe. Informacje zawarte w tabeli atrybutów dodatkowych nie są widoczne dla użytkownika publicznego.</a:t>
            </a:r>
          </a:p>
          <a:p>
            <a:pPr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pl-PL" altLang="pl-PL" sz="1400"/>
              <a:t>			Atrybutami specjalnymi są np.: informacja o umowie dotyczącej wywozu śmieci, informacja czy posesja posiada płot, każda informacja, która jest istotna ze względu na specyfikę danego obszaru.</a:t>
            </a:r>
          </a:p>
          <a:p>
            <a:pPr algn="just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pl-PL" altLang="pl-PL" sz="1400"/>
              <a:t> 			Tabela atrybutów specjalnych zawiera: 3 atrybuty tekstowe (250 znaków), 5 atrybutów liczbowych integer, 3 atrybuty logiczne True/False, 3 atrybuty tekstowe (24 znaki). </a:t>
            </a:r>
          </a:p>
          <a:p>
            <a:pPr algn="just">
              <a:lnSpc>
                <a:spcPct val="115000"/>
              </a:lnSpc>
              <a:buFont typeface="Arial" panose="020B0604020202020204" pitchFamily="34" charset="0"/>
              <a:buNone/>
            </a:pPr>
            <a:endParaRPr lang="pl-PL" altLang="pl-PL" sz="1400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01700"/>
            <a:ext cx="244475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617538" y="577850"/>
            <a:ext cx="5832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BAZA ADRESOWA WOJEWÓDZTWA ŁÓDZKIEGO – </a:t>
            </a:r>
          </a:p>
          <a:p>
            <a:pPr eaLnBrk="1" hangingPunct="1">
              <a:defRPr/>
            </a:pPr>
            <a:r>
              <a:rPr lang="pl-PL" alt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atrybuty specjalne</a:t>
            </a:r>
            <a:endParaRPr lang="pl-PL" alt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FDC039-3747-4D8D-A172-FED820183613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747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74650" y="741363"/>
            <a:ext cx="7959725" cy="15176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Metadane </a:t>
            </a:r>
            <a:r>
              <a:rPr lang="pl-PL" altLang="pl-PL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EMUiA</a:t>
            </a:r>
            <a:r>
              <a:rPr lang="pl-PL" altLang="pl-PL" sz="2800" dirty="0" smtClean="0"/>
              <a:t>	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Utworzone zostały dla zbioru danych ewidencji miejscowości, ulic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 adresów z Bazy Adresowej Województwa Łódzkiego oraz usług danych przestrzennych pliki metadanych. </a:t>
            </a:r>
            <a:endParaRPr lang="pl-PL" altLang="pl-PL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2239963"/>
            <a:ext cx="561657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607B9C-8C17-4456-9D6A-22969532E106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75780" name="Symbol zastępczy zawartości 2"/>
          <p:cNvSpPr txBox="1">
            <a:spLocks/>
          </p:cNvSpPr>
          <p:nvPr/>
        </p:nvSpPr>
        <p:spPr bwMode="auto">
          <a:xfrm>
            <a:off x="388938" y="13858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200"/>
              <a:t> 	</a:t>
            </a:r>
            <a:r>
              <a:rPr lang="pl-PL" altLang="pl-PL" sz="1400"/>
              <a:t>Baza Adresowa Województwa Łódzkiego w aplikacji mobilnej umożliwia przeglądanie danych przestrzennych  z zakresu województwa łódzkiego, jak również wykonywanie analiz          i pomiarów. Dane prezentowane w aplikacji są pobierane z Bazy Adresowej Województwa Łódzkiego oraz Geoportalu Województwa Łódzkiego.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400"/>
              <a:t>  	Dla użytkowników zalogowanych istnieje dodatkowa opcja zgłaszania błędów.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400"/>
              <a:t>	Linki do aplikacji można pobrać ze strony </a:t>
            </a:r>
            <a:r>
              <a:rPr lang="pl-PL" altLang="pl-PL" sz="1600">
                <a:hlinkClick r:id="rId2"/>
              </a:rPr>
              <a:t>www.rsip.lodzkie.pl</a:t>
            </a:r>
            <a:endParaRPr lang="pl-PL" altLang="pl-PL">
              <a:hlinkClick r:id="rId2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pl-PL" altLang="pl-PL" sz="1200"/>
              <a:t> </a:t>
            </a:r>
          </a:p>
          <a:p>
            <a:pPr>
              <a:buFont typeface="Arial" panose="020B0604020202020204" pitchFamily="34" charset="0"/>
              <a:buNone/>
            </a:pPr>
            <a:endParaRPr lang="pl-PL" altLang="pl-PL" sz="1200"/>
          </a:p>
        </p:txBody>
      </p:sp>
      <p:sp>
        <p:nvSpPr>
          <p:cNvPr id="75781" name="pole tekstowe 4"/>
          <p:cNvSpPr txBox="1">
            <a:spLocks noChangeArrowheads="1"/>
          </p:cNvSpPr>
          <p:nvPr/>
        </p:nvSpPr>
        <p:spPr bwMode="auto">
          <a:xfrm>
            <a:off x="728663" y="620713"/>
            <a:ext cx="7443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BAZA ADRESOWA WOJEWÓDZTWA ŁÓDZKIEGO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aplikacja mobilna</a:t>
            </a:r>
            <a:endParaRPr lang="pl-PL" altLang="pl-PL" sz="1800"/>
          </a:p>
        </p:txBody>
      </p:sp>
      <p:pic>
        <p:nvPicPr>
          <p:cNvPr id="75782" name="Obraz 4" descr="Screenshot_2014-01-13-14-51-46.zoom31.png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3008313"/>
            <a:ext cx="17526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Obraz 5" descr="Screenshot_2014-01-13-14-52-33.zoom31.png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3008313"/>
            <a:ext cx="17541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Obraz 6" descr="Screenshot_2014-01-27-12-57-00.zoom30.png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936875"/>
            <a:ext cx="17986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19"/>
          <p:cNvSpPr txBox="1">
            <a:spLocks noGrp="1"/>
          </p:cNvSpPr>
          <p:nvPr/>
        </p:nvSpPr>
        <p:spPr bwMode="auto">
          <a:xfrm>
            <a:off x="571500" y="5911850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68A33B98-C0E8-4136-B721-891D40FED542}" type="slidenum">
              <a:rPr lang="en-US" altLang="pl-PL" sz="1200">
                <a:solidFill>
                  <a:srgbClr val="145AA8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en-US" altLang="pl-PL" sz="1200">
              <a:solidFill>
                <a:srgbClr val="145AA8"/>
              </a:solidFill>
            </a:endParaRP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571500" y="1884363"/>
            <a:ext cx="798195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UCHWAŁA NR 498/14</a:t>
            </a:r>
            <a:br>
              <a:rPr lang="pl-PL" altLang="pl-PL" sz="2400" b="1"/>
            </a:br>
            <a:r>
              <a:rPr lang="pl-PL" altLang="pl-PL" sz="2400" b="1"/>
              <a:t>ZARZĄDU WOJEWÓDZTWA ŁÓDZKIEGO</a:t>
            </a:r>
            <a:r>
              <a:rPr lang="pl-PL" altLang="pl-PL" sz="2000" b="1"/>
              <a:t/>
            </a:r>
            <a:br>
              <a:rPr lang="pl-PL" altLang="pl-PL" sz="2000" b="1"/>
            </a:br>
            <a:r>
              <a:rPr lang="pl-PL" altLang="pl-PL" sz="2000" b="1"/>
              <a:t/>
            </a:r>
            <a:br>
              <a:rPr lang="pl-PL" altLang="pl-PL" sz="2000" b="1"/>
            </a:br>
            <a:r>
              <a:rPr lang="pl-PL" altLang="pl-PL" sz="2000" b="1"/>
              <a:t>z dnia 28.04.2014 r.</a:t>
            </a:r>
            <a:endParaRPr lang="pl-PL" altLang="pl-PL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/>
              <a:t> 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w sprawie: zadań i zasad współdziałania komórek organizacyjnych Urzędu Marszałkowskiego Województwa Łódzkiego oraz wojewódzkich samorządowych jednostek organizacyjnych w zakresie budowy i aktualizacji Regionalnego Systemu Informacji Przestrzennej Województwa Łódzkiego.</a:t>
            </a:r>
            <a:endParaRPr lang="pl-PL" altLang="pl-PL" sz="2000"/>
          </a:p>
        </p:txBody>
      </p: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750888" y="787400"/>
            <a:ext cx="7802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RSIP WŁ - AKTUALNE DZIAŁANIA I PLANY NA PRZYSZŁOŚĆ</a:t>
            </a:r>
          </a:p>
        </p:txBody>
      </p:sp>
      <p:sp>
        <p:nvSpPr>
          <p:cNvPr id="76805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19"/>
          <p:cNvSpPr txBox="1">
            <a:spLocks noGrp="1"/>
          </p:cNvSpPr>
          <p:nvPr/>
        </p:nvSpPr>
        <p:spPr bwMode="auto">
          <a:xfrm>
            <a:off x="571500" y="5911850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2D5F0AA5-84E7-4A7A-BFD3-50311091782C}" type="slidenum">
              <a:rPr lang="en-US" altLang="pl-PL" sz="1200">
                <a:solidFill>
                  <a:srgbClr val="145AA8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en-US" altLang="pl-PL" sz="1200">
              <a:solidFill>
                <a:srgbClr val="145AA8"/>
              </a:solidFill>
            </a:endParaRP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571500" y="1387475"/>
            <a:ext cx="79819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UCHWAŁA NR 498/14</a:t>
            </a:r>
            <a:br>
              <a:rPr lang="pl-PL" altLang="pl-PL" sz="2400" b="1"/>
            </a:br>
            <a:r>
              <a:rPr lang="pl-PL" altLang="pl-PL" sz="2400" b="1"/>
              <a:t>ZARZĄDU WOJEWÓDZTWA ŁÓDZKIEGO</a:t>
            </a:r>
            <a:r>
              <a:rPr lang="pl-PL" altLang="pl-PL" sz="2000" b="1"/>
              <a:t/>
            </a:r>
            <a:br>
              <a:rPr lang="pl-PL" altLang="pl-PL" sz="2000" b="1"/>
            </a:br>
            <a:r>
              <a:rPr lang="pl-PL" altLang="pl-PL" sz="2000" b="1"/>
              <a:t/>
            </a:r>
            <a:br>
              <a:rPr lang="pl-PL" altLang="pl-PL" sz="2000" b="1"/>
            </a:br>
            <a:r>
              <a:rPr lang="pl-PL" altLang="pl-PL" sz="2000" b="1"/>
              <a:t>(…) </a:t>
            </a:r>
            <a:r>
              <a:rPr lang="pl-PL" altLang="pl-PL" sz="2000"/>
              <a:t>Zarząd Województwa Łódzkiego uchwala, co następuje: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/>
              <a:t> 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000"/>
              <a:t>§ 1. Zobowiązuje komórki organizacyjne Urzędu Marszałkowskiego Województwa Łódzkiego oraz wojewódzkie samorządowe jednostki organizacyjne do współuczestnictwa w procesie budowy i aktualizacji Regionalnego Systemu Informacji Przestrzennej Województwa Łódzkiego poprzez pozyskiwanie i przetwarzanie do standardu określonego przez Marszałka Województwa, danych istotnych dla tego Systemu, związanych z zakresem działania, odpowiednio komórki organizacyjnej lub wojewódzkiej samorządowej jednostki organizacyjnej. (…)</a:t>
            </a: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750888" y="787400"/>
            <a:ext cx="7577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AKTUALNE DZIAŁANIA I PLANY NA PRZYSZŁOŚĆ</a:t>
            </a:r>
          </a:p>
        </p:txBody>
      </p:sp>
      <p:sp>
        <p:nvSpPr>
          <p:cNvPr id="77829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19"/>
          <p:cNvSpPr txBox="1">
            <a:spLocks noGrp="1"/>
          </p:cNvSpPr>
          <p:nvPr/>
        </p:nvSpPr>
        <p:spPr bwMode="auto">
          <a:xfrm>
            <a:off x="571500" y="5911850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8D9A165-F8F3-4F24-8AF6-CB03EF442193}" type="slidenum">
              <a:rPr lang="en-US" altLang="pl-PL" sz="1200">
                <a:solidFill>
                  <a:srgbClr val="145AA8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en-US" altLang="pl-PL" sz="1200">
              <a:solidFill>
                <a:srgbClr val="145AA8"/>
              </a:solidFill>
            </a:endParaRPr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571500" y="1533525"/>
            <a:ext cx="798195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UCHWAŁA NR 498/14</a:t>
            </a:r>
            <a:br>
              <a:rPr lang="pl-PL" altLang="pl-PL" sz="2400" b="1"/>
            </a:br>
            <a:r>
              <a:rPr lang="pl-PL" altLang="pl-PL" sz="2400" b="1"/>
              <a:t>ZARZĄDU WOJEWÓDZTWA ŁÓDZKIEGO</a:t>
            </a:r>
            <a:r>
              <a:rPr lang="pl-PL" altLang="pl-PL" sz="2000" b="1"/>
              <a:t/>
            </a:r>
            <a:br>
              <a:rPr lang="pl-PL" altLang="pl-PL" sz="2000" b="1"/>
            </a:br>
            <a:endParaRPr lang="pl-PL" altLang="pl-PL" sz="2000" b="1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/>
            </a:r>
            <a:br>
              <a:rPr lang="pl-PL" altLang="pl-PL" sz="2000" b="1"/>
            </a:br>
            <a:r>
              <a:rPr lang="pl-PL" altLang="pl-PL" sz="2000" b="1"/>
              <a:t>(…) </a:t>
            </a:r>
            <a:r>
              <a:rPr lang="pl-PL" altLang="pl-PL" sz="2000"/>
              <a:t>§ 3. Koordynację prac związanych z budową, aktualizacją i udostępnianiem baz danych Regionalnego Systemu Informacji Przestrzennej Województwa Łódzkiego powierza Dyrektorowi Departamentu Geodezji i Kartografii – Geodecie Województwa Łódzkiego</a:t>
            </a:r>
            <a:r>
              <a:rPr lang="pl-PL" altLang="pl-PL" sz="2000">
                <a:solidFill>
                  <a:srgbClr val="FF0000"/>
                </a:solidFill>
              </a:rPr>
              <a:t> </a:t>
            </a:r>
            <a:r>
              <a:rPr lang="pl-PL" altLang="pl-PL" sz="2000"/>
              <a:t>(…)</a:t>
            </a: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750888" y="787400"/>
            <a:ext cx="3624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AKTUALNE DZIAŁANIA</a:t>
            </a:r>
          </a:p>
        </p:txBody>
      </p:sp>
      <p:sp>
        <p:nvSpPr>
          <p:cNvPr id="78853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19"/>
          <p:cNvSpPr txBox="1">
            <a:spLocks noGrp="1"/>
          </p:cNvSpPr>
          <p:nvPr/>
        </p:nvSpPr>
        <p:spPr bwMode="auto">
          <a:xfrm>
            <a:off x="571500" y="5911850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E67A38C-EC69-4085-A9A9-83EB389F80A9}" type="slidenum">
              <a:rPr lang="en-US" altLang="pl-PL" sz="1200">
                <a:solidFill>
                  <a:srgbClr val="145AA8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en-US" altLang="pl-PL" sz="1200">
              <a:solidFill>
                <a:srgbClr val="145AA8"/>
              </a:solidFill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571500" y="1397000"/>
            <a:ext cx="79819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ANKIETA</a:t>
            </a:r>
            <a:br>
              <a:rPr lang="pl-PL" altLang="pl-PL" sz="2400" b="1"/>
            </a:br>
            <a:endParaRPr lang="pl-PL" altLang="pl-PL" sz="200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715963" y="1800225"/>
          <a:ext cx="7740650" cy="4111625"/>
        </p:xfrm>
        <a:graphic>
          <a:graphicData uri="http://schemas.openxmlformats.org/drawingml/2006/table">
            <a:tbl>
              <a:tblPr/>
              <a:tblGrid>
                <a:gridCol w="1074262"/>
                <a:gridCol w="1116038"/>
                <a:gridCol w="1074262"/>
                <a:gridCol w="1074262"/>
                <a:gridCol w="889249"/>
                <a:gridCol w="531162"/>
                <a:gridCol w="811664"/>
                <a:gridCol w="1169752"/>
              </a:tblGrid>
              <a:tr h="96602">
                <a:tc gridSpan="8">
                  <a:txBody>
                    <a:bodyPr/>
                    <a:lstStyle/>
                    <a:p>
                      <a:pPr algn="l" fontAlgn="b"/>
                      <a:r>
                        <a:rPr lang="pl-PL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Zadaniem Ankiety jest uzyskanie odpowiedzi na pytanie: </a:t>
                      </a: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6662">
                <a:tc gridSpan="8"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Czy Państwa komórka organizacyjna posiada dane związane z przestrzenią regionu? Czy istnieją przeszkody prawne, formalne do publikacji danych w Geoportalu Województwa Łódzkiego?</a:t>
                      </a: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6602"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602">
                <a:tc gridSpan="8">
                  <a:txBody>
                    <a:bodyPr/>
                    <a:lstStyle/>
                    <a:p>
                      <a:pPr algn="l" fontAlgn="b"/>
                      <a:r>
                        <a:rPr lang="pl-PL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Ankieta zawiera do wypełnienia opisowe pola, które należy wypełnić w sposób zwięzły, treściwy.</a:t>
                      </a: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0627"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</a:t>
                      </a: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Temat / Krótki opis zbioru danych</a:t>
                      </a:r>
                    </a:p>
                  </a:txBody>
                  <a:tcPr marL="3739" marR="3739" marT="3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Format</a:t>
                      </a:r>
                    </a:p>
                  </a:txBody>
                  <a:tcPr marL="3739" marR="3739" marT="3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Jak często zbiór jest aktualizowany?</a:t>
                      </a:r>
                    </a:p>
                  </a:txBody>
                  <a:tcPr marL="3739" marR="3739" marT="3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Czy istnieją ograniczenia prawne, formalne do publikacji danych w Geoportalu Województwa Łódzkiego?</a:t>
                      </a:r>
                    </a:p>
                  </a:txBody>
                  <a:tcPr marL="3739" marR="3739" marT="3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Czy zbiór danych powinien być dostępny dla szerokiego grona odbiorców (wszyscy użytkownicy Internetu)? Czy zbiór danych powinien być dostępny tylko dla autoryzowanych uzytkowników (za pomocą konta przy użyciu indywidualnego loginu i hasła)? </a:t>
                      </a:r>
                    </a:p>
                  </a:txBody>
                  <a:tcPr marL="3739" marR="3739" marT="3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57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Jeśli cyfrowy (elektroniczny) to w jakich formatach plików? np. excel, access, shp ...</a:t>
                      </a:r>
                    </a:p>
                  </a:txBody>
                  <a:tcPr marL="3739" marR="3739" marT="3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Jeśli cyfrowy (elektroniczny) - to czy dane posiadają lokalizację w przestrzeni? np. adres, współrzędne geograficzne (GPS), ...</a:t>
                      </a:r>
                    </a:p>
                  </a:txBody>
                  <a:tcPr marL="3739" marR="3739" marT="3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Jeśli papierowy - należy podać krótki opis, np. wykaz papierowy, mapa papierowa w skali ...</a:t>
                      </a:r>
                    </a:p>
                  </a:txBody>
                  <a:tcPr marL="3739" marR="3739" marT="37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2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</a:t>
                      </a: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7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02"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02"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02"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02"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02"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02"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02"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02"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02"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02"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27"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02"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0627"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128"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l-PL" sz="5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Metryczka</a:t>
                      </a: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6348"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pl-PL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Osoba wypełniająca Kwestionariusz lub inna osoba wyznaczona do kontaktu</a:t>
                      </a: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6602"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pl-PL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Nazwa komórki organizacyjnej </a:t>
                      </a: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6602"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pl-PL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Telefon</a:t>
                      </a: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0627">
                <a:tc>
                  <a:txBody>
                    <a:bodyPr/>
                    <a:lstStyle/>
                    <a:p>
                      <a:pPr algn="l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39" marR="3739" marT="37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pl-PL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E-mail:</a:t>
                      </a:r>
                    </a:p>
                  </a:txBody>
                  <a:tcPr marL="3739" marR="3739" marT="3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39" marR="3739" marT="3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0073" name="Text Box 5"/>
          <p:cNvSpPr txBox="1">
            <a:spLocks noChangeArrowheads="1"/>
          </p:cNvSpPr>
          <p:nvPr/>
        </p:nvSpPr>
        <p:spPr bwMode="auto">
          <a:xfrm>
            <a:off x="750888" y="787400"/>
            <a:ext cx="3624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AKTUALNE DZIAŁANIA</a:t>
            </a:r>
          </a:p>
        </p:txBody>
      </p:sp>
      <p:sp>
        <p:nvSpPr>
          <p:cNvPr id="80074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19"/>
          <p:cNvSpPr txBox="1">
            <a:spLocks noGrp="1"/>
          </p:cNvSpPr>
          <p:nvPr/>
        </p:nvSpPr>
        <p:spPr bwMode="auto">
          <a:xfrm>
            <a:off x="571500" y="5911850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1C03C34-2F95-4C48-B8AF-3F81AC35C876}" type="slidenum">
              <a:rPr lang="en-US" altLang="pl-PL" sz="1200">
                <a:solidFill>
                  <a:srgbClr val="145AA8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en-US" altLang="pl-PL" sz="1200">
              <a:solidFill>
                <a:srgbClr val="145AA8"/>
              </a:solidFill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71500" y="1735138"/>
            <a:ext cx="7981950" cy="3908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l-PL" sz="2400" b="1" dirty="0">
                <a:latin typeface="Arial" charset="0"/>
              </a:rPr>
              <a:t>	Zadaniem ankiety jest odpowiedź na pytania:</a:t>
            </a:r>
          </a:p>
          <a:p>
            <a:pPr>
              <a:defRPr/>
            </a:pPr>
            <a:endParaRPr lang="pl-PL" sz="2400" b="1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</a:rPr>
              <a:t>Czy komórka organizacyjna posiada dane związane</a:t>
            </a:r>
          </a:p>
          <a:p>
            <a:pPr>
              <a:defRPr/>
            </a:pPr>
            <a:r>
              <a:rPr lang="pl-PL" sz="2000" dirty="0">
                <a:latin typeface="Arial" charset="0"/>
              </a:rPr>
              <a:t>	z przestrzenią regionu?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</a:rPr>
              <a:t>W jakim formacie występują dane posiadane przez komórkę organizacyjną?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</a:rPr>
              <a:t>Jaka często dane są lub powinny być aktualizowane?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</a:rPr>
              <a:t>Czy istnieją ograniczenia prawne, formalne do publikacji danych</a:t>
            </a:r>
          </a:p>
          <a:p>
            <a:pPr>
              <a:defRPr/>
            </a:pPr>
            <a:r>
              <a:rPr lang="pl-PL" sz="2000" dirty="0">
                <a:latin typeface="Arial" charset="0"/>
              </a:rPr>
              <a:t>	w </a:t>
            </a:r>
            <a:r>
              <a:rPr lang="pl-PL" sz="2000" dirty="0" err="1">
                <a:latin typeface="Arial" charset="0"/>
              </a:rPr>
              <a:t>Geoportalu</a:t>
            </a:r>
            <a:r>
              <a:rPr lang="pl-PL" sz="2000" dirty="0">
                <a:latin typeface="Arial" charset="0"/>
              </a:rPr>
              <a:t> Województwa Łódzkiego?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</a:rPr>
              <a:t>Czy zbiory danych </a:t>
            </a:r>
            <a:r>
              <a:rPr lang="pl-PL" sz="2000" dirty="0" err="1">
                <a:latin typeface="Arial" charset="0"/>
              </a:rPr>
              <a:t>powinnny</a:t>
            </a:r>
            <a:r>
              <a:rPr lang="pl-PL" sz="2000" dirty="0">
                <a:latin typeface="Arial" charset="0"/>
              </a:rPr>
              <a:t> być dostępne dla szerokiego grona odbiorców (wszyscy użytkownicy Internetu), czy też tylko dla autoryzowanych użytkowników (login, hasło)?</a:t>
            </a: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750888" y="787400"/>
            <a:ext cx="3624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AKTUALNE DZIAŁANIA</a:t>
            </a:r>
          </a:p>
        </p:txBody>
      </p:sp>
      <p:sp>
        <p:nvSpPr>
          <p:cNvPr id="80901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19"/>
          <p:cNvSpPr txBox="1">
            <a:spLocks noGrp="1"/>
          </p:cNvSpPr>
          <p:nvPr/>
        </p:nvSpPr>
        <p:spPr bwMode="auto">
          <a:xfrm>
            <a:off x="571500" y="5911850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3196012-2214-4DCD-BEBD-806C73E81A36}" type="slidenum">
              <a:rPr lang="en-US" altLang="pl-PL" sz="1200">
                <a:solidFill>
                  <a:srgbClr val="145AA8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en-US" altLang="pl-PL" sz="1200">
              <a:solidFill>
                <a:srgbClr val="145AA8"/>
              </a:solidFill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71500" y="1735138"/>
            <a:ext cx="7981950" cy="3908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l-PL" sz="2400" b="1" dirty="0">
                <a:latin typeface="Arial" charset="0"/>
              </a:rPr>
              <a:t>	Wyniki </a:t>
            </a:r>
            <a:r>
              <a:rPr lang="pl-PL" sz="2400" b="1">
                <a:latin typeface="Arial" charset="0"/>
              </a:rPr>
              <a:t>ankiety pozwalają </a:t>
            </a:r>
            <a:r>
              <a:rPr lang="pl-PL" sz="2400" b="1" dirty="0">
                <a:latin typeface="Arial" charset="0"/>
              </a:rPr>
              <a:t>na:</a:t>
            </a:r>
          </a:p>
          <a:p>
            <a:pPr>
              <a:defRPr/>
            </a:pPr>
            <a:endParaRPr lang="pl-PL" sz="2400" b="1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</a:rPr>
              <a:t>Rozpoznanie rodzajów zbiorów danych będących w posiadaniu poszczególnych komórek organizacyjnych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</a:rPr>
              <a:t>Opracowanie projektu baz danych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</a:rPr>
              <a:t>Określenie standardów opracowywania i przekazywania danych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</a:rPr>
              <a:t>Wypracowanie metod w zakresie prowadzenia, publikowania</a:t>
            </a:r>
          </a:p>
          <a:p>
            <a:pPr>
              <a:defRPr/>
            </a:pPr>
            <a:r>
              <a:rPr lang="pl-PL" sz="2000" dirty="0">
                <a:latin typeface="Arial" charset="0"/>
              </a:rPr>
              <a:t>	i aktualizacji zbiorów danych</a:t>
            </a:r>
          </a:p>
          <a:p>
            <a:pPr>
              <a:defRPr/>
            </a:pPr>
            <a:endParaRPr lang="pl-PL" sz="2000" dirty="0">
              <a:latin typeface="Arial" charset="0"/>
            </a:endParaRPr>
          </a:p>
          <a:p>
            <a:pPr>
              <a:defRPr/>
            </a:pPr>
            <a:endParaRPr lang="pl-PL" sz="2000" dirty="0">
              <a:latin typeface="Arial" charset="0"/>
            </a:endParaRPr>
          </a:p>
          <a:p>
            <a:pPr>
              <a:defRPr/>
            </a:pPr>
            <a:endParaRPr lang="pl-PL" sz="2000" dirty="0">
              <a:latin typeface="Arial" charset="0"/>
            </a:endParaRPr>
          </a:p>
          <a:p>
            <a:pPr>
              <a:defRPr/>
            </a:pPr>
            <a:endParaRPr lang="pl-PL" sz="2000" dirty="0">
              <a:latin typeface="Arial" charset="0"/>
            </a:endParaRPr>
          </a:p>
        </p:txBody>
      </p:sp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750888" y="787400"/>
            <a:ext cx="3624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pl-PL" altLang="pl-PL" sz="2400" b="1"/>
              <a:t>AKTUALNE DZIAŁANIA</a:t>
            </a:r>
          </a:p>
        </p:txBody>
      </p:sp>
      <p:sp>
        <p:nvSpPr>
          <p:cNvPr id="81925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C52B78-5D06-4706-82B3-FF0A8F4357B7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pic>
        <p:nvPicPr>
          <p:cNvPr id="14340" name="Picture 2" descr="C:\Users\andrzej.dziubinski\Desktop\prezentacja\rad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017588"/>
            <a:ext cx="73882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C:\Users\andrzej.dziubinski\Desktop\prezentacja\rad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874963"/>
            <a:ext cx="722947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D4463-1BDE-42AE-8142-E001E389A99A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8294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82948" name="Symbol zastępczy zawartości 5"/>
          <p:cNvSpPr txBox="1">
            <a:spLocks/>
          </p:cNvSpPr>
          <p:nvPr/>
        </p:nvSpPr>
        <p:spPr bwMode="auto">
          <a:xfrm>
            <a:off x="787400" y="1504950"/>
            <a:ext cx="753745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pl-PL" altLang="pl-PL" sz="1800"/>
              <a:t>	</a:t>
            </a:r>
            <a:r>
              <a:rPr lang="pl-PL" altLang="pl-PL" sz="1600"/>
              <a:t>Na ankietę odpowiedziało 17 Komórek Organizacyjnych Urzędu i jednostek podległych:</a:t>
            </a:r>
          </a:p>
          <a:p>
            <a:pPr>
              <a:buFontTx/>
              <a:buNone/>
            </a:pPr>
            <a:endParaRPr lang="pl-PL" altLang="pl-PL" sz="1600"/>
          </a:p>
          <a:p>
            <a:pPr>
              <a:buFontTx/>
              <a:buNone/>
            </a:pPr>
            <a:endParaRPr lang="pl-PL" altLang="pl-PL" sz="1400"/>
          </a:p>
          <a:p>
            <a:r>
              <a:rPr lang="pl-PL" altLang="pl-PL" sz="1400"/>
              <a:t>Centrum Obsługi Przedsiębiorcy</a:t>
            </a:r>
          </a:p>
          <a:p>
            <a:r>
              <a:rPr lang="pl-PL" altLang="pl-PL" sz="1400"/>
              <a:t>Biuro Planowania Przestrzennego Województwa Łódzkiego W Łodzi </a:t>
            </a:r>
          </a:p>
          <a:p>
            <a:r>
              <a:rPr lang="pl-PL" altLang="pl-PL" sz="1400"/>
              <a:t>Wojewódzki Zarząd Melioracji i Urządzeń Wodnych</a:t>
            </a:r>
          </a:p>
          <a:p>
            <a:r>
              <a:rPr lang="pl-PL" altLang="pl-PL" sz="1400"/>
              <a:t>Zarząd Dróg Wojewódzkich</a:t>
            </a:r>
          </a:p>
          <a:p>
            <a:r>
              <a:rPr lang="pl-PL" altLang="pl-PL" sz="1400"/>
              <a:t>Regionalne Centrum Polityki Społecznej w Łodzi</a:t>
            </a:r>
          </a:p>
          <a:p>
            <a:r>
              <a:rPr lang="pl-PL" altLang="pl-PL" sz="1400"/>
              <a:t>Wojewódzki Ośrodek Medycyny Pracy</a:t>
            </a:r>
          </a:p>
          <a:p>
            <a:r>
              <a:rPr lang="pl-PL" altLang="pl-PL" sz="1400"/>
              <a:t>Wojewódzkie Centrum Ortopedii i Rehabilitacji w Łodzi</a:t>
            </a:r>
          </a:p>
          <a:p>
            <a:r>
              <a:rPr lang="pl-PL" altLang="pl-PL" sz="1400"/>
              <a:t>Zarząd Nieruchomości Województwa Łódzkiego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FDFDA5-85A6-4E99-B9A0-45CAED5A9246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8397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83972" name="Symbol zastępczy zawartości 5"/>
          <p:cNvSpPr txBox="1">
            <a:spLocks/>
          </p:cNvSpPr>
          <p:nvPr/>
        </p:nvSpPr>
        <p:spPr bwMode="auto">
          <a:xfrm>
            <a:off x="787400" y="1504950"/>
            <a:ext cx="7537450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pl-PL" altLang="pl-PL" sz="1800"/>
              <a:t>	</a:t>
            </a:r>
            <a:r>
              <a:rPr lang="pl-PL" altLang="pl-PL" sz="1600"/>
              <a:t>Na ankietę odpowiedziało 17 Komórek Organizacyjnych Urzędu i jednostek podległych:</a:t>
            </a:r>
          </a:p>
          <a:p>
            <a:pPr>
              <a:buFontTx/>
              <a:buNone/>
            </a:pPr>
            <a:endParaRPr lang="pl-PL" altLang="pl-PL" sz="1600"/>
          </a:p>
          <a:p>
            <a:r>
              <a:rPr lang="pl-PL" altLang="pl-PL" sz="1400"/>
              <a:t>Departament Kultury Fizycznej, Sportu i Turystyki</a:t>
            </a:r>
          </a:p>
          <a:p>
            <a:r>
              <a:rPr lang="pl-PL" altLang="pl-PL" sz="1400"/>
              <a:t>Departament Kultury i Edukacji</a:t>
            </a:r>
          </a:p>
          <a:p>
            <a:r>
              <a:rPr lang="pl-PL" altLang="pl-PL" sz="1400"/>
              <a:t>Departament Polityki Zdrowotnej </a:t>
            </a:r>
          </a:p>
          <a:p>
            <a:r>
              <a:rPr lang="pl-PL" altLang="pl-PL" sz="1400"/>
              <a:t>Departament Polityki Regionalnej</a:t>
            </a:r>
          </a:p>
          <a:p>
            <a:r>
              <a:rPr lang="pl-PL" altLang="pl-PL" sz="1400"/>
              <a:t>Departament ds. PO KL</a:t>
            </a:r>
          </a:p>
          <a:p>
            <a:r>
              <a:rPr lang="pl-PL" altLang="pl-PL" sz="1400"/>
              <a:t>Departament Rolnictwa i Ochrony Środowiska</a:t>
            </a:r>
          </a:p>
          <a:p>
            <a:r>
              <a:rPr lang="pl-PL" altLang="pl-PL" sz="1400"/>
              <a:t>Departament Kontroli i Skarg</a:t>
            </a:r>
          </a:p>
          <a:p>
            <a:r>
              <a:rPr lang="pl-PL" altLang="pl-PL" sz="1400"/>
              <a:t>Wydział Zarządzania Projektami</a:t>
            </a:r>
          </a:p>
          <a:p>
            <a:r>
              <a:rPr lang="pl-PL" altLang="pl-PL" sz="1400"/>
              <a:t>Biuro Audytu Wewnętrznego</a:t>
            </a:r>
          </a:p>
          <a:p>
            <a:r>
              <a:rPr lang="pl-PL" altLang="pl-PL" sz="1400"/>
              <a:t>Biuro Zamówień Publicznych</a:t>
            </a:r>
          </a:p>
          <a:p>
            <a:pPr>
              <a:buFontTx/>
              <a:buNone/>
            </a:pPr>
            <a:endParaRPr lang="pl-PL" altLang="pl-PL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83E48F-74F2-48EB-87AE-3E77F6BA54F3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84996" name="Symbol zastępczy zawartości 5"/>
          <p:cNvSpPr txBox="1">
            <a:spLocks/>
          </p:cNvSpPr>
          <p:nvPr/>
        </p:nvSpPr>
        <p:spPr bwMode="auto">
          <a:xfrm>
            <a:off x="787400" y="1504950"/>
            <a:ext cx="753745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pl-PL" altLang="pl-PL" sz="1800"/>
              <a:t>	</a:t>
            </a:r>
            <a:r>
              <a:rPr lang="pl-PL" altLang="pl-PL" sz="2000"/>
              <a:t>W ankietach łącznie wskazano 77 prowadzonych rejestrów/wykazów/zbiorów o różnych poziomach szczegółowości i formatach gromadzenia danych</a:t>
            </a:r>
          </a:p>
          <a:p>
            <a:pPr>
              <a:buFontTx/>
              <a:buNone/>
            </a:pPr>
            <a:endParaRPr lang="pl-PL" altLang="pl-PL" sz="1800"/>
          </a:p>
          <a:p>
            <a:pPr>
              <a:buFontTx/>
              <a:buNone/>
            </a:pPr>
            <a:r>
              <a:rPr lang="pl-PL" altLang="pl-PL" sz="1800"/>
              <a:t>Najczęściej występują:</a:t>
            </a:r>
          </a:p>
          <a:p>
            <a:r>
              <a:rPr lang="pl-PL" altLang="pl-PL" sz="1400"/>
              <a:t>Excel (xls)</a:t>
            </a:r>
          </a:p>
          <a:p>
            <a:r>
              <a:rPr lang="pl-PL" altLang="pl-PL" sz="1400"/>
              <a:t>Word (doc)</a:t>
            </a:r>
          </a:p>
          <a:p>
            <a:r>
              <a:rPr lang="pl-PL" altLang="pl-PL" sz="1400"/>
              <a:t>papier</a:t>
            </a:r>
          </a:p>
          <a:p>
            <a:r>
              <a:rPr lang="pl-PL" altLang="pl-PL" sz="1400"/>
              <a:t>Jpg</a:t>
            </a:r>
          </a:p>
          <a:p>
            <a:r>
              <a:rPr lang="pl-PL" altLang="pl-PL" sz="1400"/>
              <a:t>Pdf</a:t>
            </a:r>
          </a:p>
          <a:p>
            <a:r>
              <a:rPr lang="pl-PL" altLang="pl-PL" sz="1400"/>
              <a:t>MapInfo</a:t>
            </a:r>
          </a:p>
          <a:p>
            <a:r>
              <a:rPr lang="pl-PL" altLang="pl-PL" sz="1400"/>
              <a:t>Geomedia (mdb)</a:t>
            </a:r>
          </a:p>
          <a:p>
            <a:r>
              <a:rPr lang="pl-PL" altLang="pl-PL" sz="1400"/>
              <a:t>POSTGRESQL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B4B5CD-39BE-4CC1-9629-4D7530DC0C62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860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86020" name="Symbol zastępczy zawartości 5"/>
          <p:cNvSpPr txBox="1">
            <a:spLocks/>
          </p:cNvSpPr>
          <p:nvPr/>
        </p:nvSpPr>
        <p:spPr bwMode="auto">
          <a:xfrm>
            <a:off x="787400" y="1504950"/>
            <a:ext cx="753745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pl-PL" altLang="pl-PL" sz="1800"/>
              <a:t>Lokalizacja w przestrzeni, danych w prowadzonych rejestrach/zbiorach:</a:t>
            </a:r>
          </a:p>
          <a:p>
            <a:pPr>
              <a:buFontTx/>
              <a:buNone/>
            </a:pPr>
            <a:endParaRPr lang="pl-PL" altLang="pl-PL" sz="1800"/>
          </a:p>
          <a:p>
            <a:r>
              <a:rPr lang="pl-PL" altLang="pl-PL" sz="1800"/>
              <a:t>na podstawie adresu</a:t>
            </a:r>
          </a:p>
          <a:p>
            <a:r>
              <a:rPr lang="pl-PL" altLang="pl-PL" sz="1800"/>
              <a:t>brak lokalizacji przestrzennej</a:t>
            </a:r>
          </a:p>
          <a:p>
            <a:r>
              <a:rPr lang="pl-PL" altLang="pl-PL" sz="1800"/>
              <a:t>współrzędne GPS</a:t>
            </a:r>
          </a:p>
          <a:p>
            <a:r>
              <a:rPr lang="pl-PL" altLang="pl-PL" sz="1800"/>
              <a:t>TERYT</a:t>
            </a:r>
          </a:p>
          <a:p>
            <a:r>
              <a:rPr lang="pl-PL" altLang="pl-PL" sz="1800"/>
              <a:t>pełna geolokalizacja (pliki w formatach GIS)</a:t>
            </a:r>
            <a:endParaRPr lang="pl-PL" altLang="pl-PL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D04B6E-9636-45A8-B6A0-18857CE81EDE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8704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76275" y="741363"/>
            <a:ext cx="7658100" cy="35782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pl-PL" alt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Spośród 77 uwidocznionych zbiorów dotychczas opublikowano lub zaktualizowano ponad 20 zbiorów/rejestrów z zakresu: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altLang="pl-PL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Polityki społecznej		</a:t>
            </a:r>
            <a:r>
              <a:rPr lang="pl-PL" alt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(RCPS)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Turystyki 		</a:t>
            </a:r>
            <a:r>
              <a:rPr lang="pl-PL" alt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Departamentu Kultury Fizycznej, Sportu i Turystyki</a:t>
            </a:r>
            <a:r>
              <a:rPr lang="pl-PL" altLang="pl-P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Kultury i edukacji 		</a:t>
            </a:r>
            <a:r>
              <a:rPr lang="pl-PL" alt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(Departament Kultury i Edukacji)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Gospodarowania nieruchomościami województwa 		</a:t>
            </a:r>
            <a:r>
              <a:rPr lang="pl-PL" alt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(ZNWL)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Ochrony Środowiska </a:t>
            </a:r>
            <a:r>
              <a:rPr lang="pl-PL" alt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(Departament Rolnictwa i Ochrony Środowiska)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Melioracji 	</a:t>
            </a:r>
            <a:r>
              <a:rPr lang="pl-PL" alt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pl-PL" altLang="pl-PL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WZMiUW</a:t>
            </a:r>
            <a:r>
              <a:rPr lang="pl-PL" alt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 Łodzi)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altLang="pl-PL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Kolejne w przygotowaniu…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altLang="pl-PL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alt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FABA36-0629-457C-AAF9-B8DB15CD3C3C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8806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88068" name="Symbol zastępczy zawartości 5"/>
          <p:cNvSpPr txBox="1">
            <a:spLocks/>
          </p:cNvSpPr>
          <p:nvPr/>
        </p:nvSpPr>
        <p:spPr bwMode="auto">
          <a:xfrm>
            <a:off x="571500" y="822325"/>
            <a:ext cx="76454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pl-PL" altLang="pl-PL" sz="1800" b="1"/>
              <a:t>Formalizowanie współpracy</a:t>
            </a:r>
          </a:p>
          <a:p>
            <a:pPr>
              <a:buFontTx/>
              <a:buNone/>
            </a:pPr>
            <a:endParaRPr lang="pl-PL" altLang="pl-PL" sz="1400"/>
          </a:p>
          <a:p>
            <a:pPr>
              <a:buFontTx/>
              <a:buNone/>
            </a:pPr>
            <a:r>
              <a:rPr lang="pl-PL" altLang="pl-PL" sz="1400"/>
              <a:t>W przygotowaniu:</a:t>
            </a:r>
          </a:p>
          <a:p>
            <a:pPr algn="just">
              <a:buFontTx/>
              <a:buNone/>
            </a:pPr>
            <a:r>
              <a:rPr lang="pl-PL" altLang="pl-PL" sz="1400"/>
              <a:t>	</a:t>
            </a:r>
            <a:r>
              <a:rPr lang="pl-PL" altLang="pl-PL" sz="1400" b="1"/>
              <a:t>Zarządzenie Marszałka Województwa Łódzkiego dotyczące współdziałania przy rozbudowie Regionalnego Systemu Informacji Przestrzennej oraz zasilaniu Geoportalu Województwa Łódzkiego</a:t>
            </a:r>
          </a:p>
          <a:p>
            <a:pPr algn="just">
              <a:buFontTx/>
              <a:buNone/>
            </a:pPr>
            <a:endParaRPr lang="pl-PL" altLang="pl-PL" sz="1400"/>
          </a:p>
          <a:p>
            <a:pPr algn="just">
              <a:buFontTx/>
              <a:buNone/>
            </a:pPr>
            <a:r>
              <a:rPr lang="pl-PL" altLang="pl-PL" sz="1400" b="1"/>
              <a:t>Podstawowe założenia:</a:t>
            </a:r>
          </a:p>
          <a:p>
            <a:pPr algn="just">
              <a:buFontTx/>
              <a:buNone/>
            </a:pPr>
            <a:r>
              <a:rPr lang="pl-PL" altLang="pl-PL" sz="1400"/>
              <a:t>Obowiązek przekazywania przez Departamenty oraz jednostki podległe danych do Geoportalu,</a:t>
            </a:r>
          </a:p>
          <a:p>
            <a:pPr algn="just">
              <a:buFontTx/>
              <a:buNone/>
            </a:pPr>
            <a:r>
              <a:rPr lang="pl-PL" altLang="pl-PL" sz="1400"/>
              <a:t>Przekazywane dane zlokalizowane przestrzennie, np. poprzez:</a:t>
            </a:r>
          </a:p>
          <a:p>
            <a:pPr algn="just"/>
            <a:r>
              <a:rPr lang="pl-PL" altLang="pl-PL" sz="1400"/>
              <a:t>Pliki w formatach GIS</a:t>
            </a:r>
          </a:p>
          <a:p>
            <a:pPr algn="just"/>
            <a:r>
              <a:rPr lang="pl-PL" altLang="pl-PL" sz="1400"/>
              <a:t>Usługi sieciowe (WMS, WFS)</a:t>
            </a:r>
          </a:p>
          <a:p>
            <a:pPr algn="just"/>
            <a:r>
              <a:rPr lang="pl-PL" altLang="pl-PL" sz="1400"/>
              <a:t>Adres w brzmieniu zgodnym z rejestrem TERYT</a:t>
            </a:r>
          </a:p>
          <a:p>
            <a:pPr algn="just"/>
            <a:r>
              <a:rPr lang="pl-PL" altLang="pl-PL" sz="1400"/>
              <a:t>Współrzędne GPS; x, y</a:t>
            </a:r>
          </a:p>
          <a:p>
            <a:pPr algn="just"/>
            <a:r>
              <a:rPr lang="pl-PL" altLang="pl-PL" sz="1400"/>
              <a:t>Aktualizacja niewielkich zbiorów poprzez przeglądarkę www</a:t>
            </a:r>
          </a:p>
          <a:p>
            <a:pPr algn="just">
              <a:buFontTx/>
              <a:buNone/>
            </a:pPr>
            <a:r>
              <a:rPr lang="pl-PL" altLang="pl-PL" sz="1400"/>
              <a:t>Obowiązek wykorzystywania Geoportalu Województwa Łódzkiego do map osadzonych na stronach internetowych urzędu i jednostek.</a:t>
            </a:r>
          </a:p>
          <a:p>
            <a:pPr algn="just">
              <a:buFontTx/>
              <a:buNone/>
            </a:pPr>
            <a:endParaRPr lang="pl-PL" altLang="pl-PL" sz="1800"/>
          </a:p>
          <a:p>
            <a:pPr algn="just">
              <a:buFontTx/>
              <a:buNone/>
            </a:pPr>
            <a:endParaRPr lang="pl-PL" altLang="pl-PL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71778-0DE1-401E-B673-AEEC3B7662FE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8909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76275" y="741363"/>
            <a:ext cx="7658100" cy="35782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 dalej?</a:t>
            </a:r>
            <a:endParaRPr lang="pl-PL" altLang="pl-PL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altLang="pl-PL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 w ramach perspektywy 2014 – 2020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altLang="pl-PL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pl-PL" alt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rozwój </a:t>
            </a:r>
            <a:r>
              <a:rPr lang="pl-PL" altLang="pl-P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Geoportalu</a:t>
            </a:r>
            <a:r>
              <a:rPr lang="pl-PL" alt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Województwa Łódzkiego</a:t>
            </a:r>
          </a:p>
          <a:p>
            <a:pPr algn="just">
              <a:spcBef>
                <a:spcPct val="0"/>
              </a:spcBef>
              <a:defRPr/>
            </a:pP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pl-PL" alt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topografia</a:t>
            </a:r>
          </a:p>
          <a:p>
            <a:pPr algn="just">
              <a:spcBef>
                <a:spcPct val="0"/>
              </a:spcBef>
              <a:defRPr/>
            </a:pPr>
            <a:r>
              <a:rPr lang="pl-PL" alt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pl-PL" alt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bazy tematyczne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altLang="pl-PL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l-PL" alt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8"/>
          <p:cNvSpPr>
            <a:spLocks noGrp="1"/>
          </p:cNvSpPr>
          <p:nvPr>
            <p:ph type="title"/>
          </p:nvPr>
        </p:nvSpPr>
        <p:spPr>
          <a:xfrm>
            <a:off x="781050" y="654050"/>
            <a:ext cx="7543800" cy="5842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Topografia</a:t>
            </a:r>
            <a:endParaRPr lang="en-US" altLang="pl-PL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1500" y="1504950"/>
            <a:ext cx="7915275" cy="371475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None/>
              <a:defRPr/>
            </a:pPr>
            <a:r>
              <a:rPr lang="pl-PL" sz="6800" b="1" dirty="0" smtClean="0"/>
              <a:t>    2013 r. – wykonanie Bazy Danych Obiektów Topograficznych (BDOT10k).</a:t>
            </a:r>
          </a:p>
          <a:p>
            <a:pPr algn="just">
              <a:buFontTx/>
              <a:buNone/>
              <a:defRPr/>
            </a:pPr>
            <a:r>
              <a:rPr lang="pl-PL" sz="3400" dirty="0" smtClean="0"/>
              <a:t>	</a:t>
            </a:r>
          </a:p>
          <a:p>
            <a:pPr eaLnBrk="1" hangingPunct="1">
              <a:buClr>
                <a:srgbClr val="953735"/>
              </a:buClr>
              <a:buSzTx/>
              <a:buFontTx/>
              <a:buNone/>
              <a:defRPr/>
            </a:pPr>
            <a:endParaRPr lang="en-US" dirty="0" smtClean="0">
              <a:solidFill>
                <a:srgbClr val="595959"/>
              </a:solidFill>
              <a:latin typeface="Arial" charset="0"/>
              <a:ea typeface="ＭＳ Ｐゴシック" pitchFamily="34" charset="-128"/>
            </a:endParaRPr>
          </a:p>
          <a:p>
            <a:pPr eaLnBrk="1" hangingPunct="1">
              <a:buClr>
                <a:srgbClr val="953735"/>
              </a:buClr>
              <a:buSzTx/>
              <a:defRPr/>
            </a:pPr>
            <a:endParaRPr lang="en-US" dirty="0" smtClean="0">
              <a:solidFill>
                <a:srgbClr val="59595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0116" name="Slide Number Placeholder 1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6F6185-E692-4DB7-967A-9C475D6C3EA4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pic>
        <p:nvPicPr>
          <p:cNvPr id="90117" name="Picture 3" descr="P:\2014\0001_ROBOCZY\Andrzej\Etapy BD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133600"/>
            <a:ext cx="363855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781050" y="2133600"/>
            <a:ext cx="33337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 Koszt: 2 007 360,00 złotych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 Finansowane w ramach</a:t>
            </a:r>
          </a:p>
          <a:p>
            <a:pPr algn="just">
              <a:defRPr/>
            </a:pPr>
            <a:r>
              <a:rPr 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  projektu IRSIP WŁ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 Wsparcie ze strony GUGIK </a:t>
            </a:r>
          </a:p>
          <a:p>
            <a:pPr algn="just">
              <a:defRPr/>
            </a:pPr>
            <a:r>
              <a:rPr 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  (kontrole – firma PLAN)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-128"/>
                <a:cs typeface="Arial"/>
              </a:rPr>
              <a:t> 3 Etapy</a:t>
            </a:r>
          </a:p>
          <a:p>
            <a:pPr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01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8"/>
          <p:cNvSpPr>
            <a:spLocks noGrp="1"/>
          </p:cNvSpPr>
          <p:nvPr>
            <p:ph type="title"/>
          </p:nvPr>
        </p:nvSpPr>
        <p:spPr>
          <a:xfrm>
            <a:off x="781050" y="654050"/>
            <a:ext cx="7543800" cy="5842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Topografia</a:t>
            </a:r>
            <a:endParaRPr lang="en-US" altLang="pl-PL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81050" y="1876425"/>
            <a:ext cx="3810000" cy="19812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pl-PL" sz="19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2014 r.:</a:t>
            </a:r>
          </a:p>
          <a:p>
            <a:pPr>
              <a:buFontTx/>
              <a:buNone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	Wykonanie standardowych opracowań kartograficznych- Map Topograficznych w skali 1:10 000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(na podstawie BDOT10k).</a:t>
            </a:r>
          </a:p>
          <a:p>
            <a:pPr eaLnBrk="1" hangingPunct="1">
              <a:buClr>
                <a:srgbClr val="953735"/>
              </a:buClr>
              <a:buSzTx/>
              <a:buFontTx/>
              <a:buNone/>
              <a:defRPr/>
            </a:pPr>
            <a:endParaRPr lang="en-US" dirty="0" smtClean="0">
              <a:solidFill>
                <a:srgbClr val="595959"/>
              </a:solidFill>
              <a:latin typeface="Arial" charset="0"/>
              <a:ea typeface="ＭＳ Ｐゴシック" pitchFamily="34" charset="-128"/>
            </a:endParaRPr>
          </a:p>
          <a:p>
            <a:pPr eaLnBrk="1" hangingPunct="1">
              <a:buClr>
                <a:srgbClr val="953735"/>
              </a:buClr>
              <a:buSzTx/>
              <a:defRPr/>
            </a:pPr>
            <a:endParaRPr lang="en-US" dirty="0" smtClean="0">
              <a:solidFill>
                <a:srgbClr val="59595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1140" name="Slide Number Placeholder 1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B12572-1B6B-4ED5-9D76-BFD4C4F365F1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pic>
        <p:nvPicPr>
          <p:cNvPr id="91141" name="Picture 3" descr="P:\2014\0001_ROBOCZY\Andrzej\doku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876425"/>
            <a:ext cx="2849563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8"/>
          <p:cNvSpPr>
            <a:spLocks noGrp="1"/>
          </p:cNvSpPr>
          <p:nvPr>
            <p:ph type="title"/>
          </p:nvPr>
        </p:nvSpPr>
        <p:spPr>
          <a:xfrm>
            <a:off x="781050" y="654050"/>
            <a:ext cx="7543800" cy="584200"/>
          </a:xfrm>
        </p:spPr>
        <p:txBody>
          <a:bodyPr/>
          <a:lstStyle/>
          <a:p>
            <a:pPr eaLnBrk="1" hangingPunct="1"/>
            <a:r>
              <a:rPr lang="pl-PL" altLang="pl-PL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Topografia</a:t>
            </a:r>
            <a:endParaRPr lang="en-US" altLang="pl-PL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163" name="Slide Number Placeholder 1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DDAC63-DD6C-4B20-9A78-E0C0B9DB7F6C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52575"/>
            <a:ext cx="43084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6"/>
          <p:cNvSpPr>
            <a:spLocks noGrp="1"/>
          </p:cNvSpPr>
          <p:nvPr>
            <p:ph idx="1"/>
          </p:nvPr>
        </p:nvSpPr>
        <p:spPr>
          <a:xfrm>
            <a:off x="419100" y="1833563"/>
            <a:ext cx="3752850" cy="2366962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pl-PL" sz="19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2014 r.:</a:t>
            </a:r>
          </a:p>
          <a:p>
            <a:pPr>
              <a:buFontTx/>
              <a:buNone/>
              <a:defRPr/>
            </a:pP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	Wykonanie standardowych opracowań kartograficznych- Map Topograficznych w skali 1:10 000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(na podstawie BDOT10k).</a:t>
            </a:r>
          </a:p>
          <a:p>
            <a:pPr eaLnBrk="1" hangingPunct="1">
              <a:buClr>
                <a:srgbClr val="953735"/>
              </a:buClr>
              <a:buSzTx/>
              <a:buFontTx/>
              <a:buNone/>
              <a:defRPr/>
            </a:pPr>
            <a:endParaRPr lang="en-US" dirty="0" smtClean="0">
              <a:solidFill>
                <a:srgbClr val="595959"/>
              </a:solidFill>
              <a:latin typeface="Arial" charset="0"/>
              <a:ea typeface="ＭＳ Ｐゴシック" pitchFamily="34" charset="-128"/>
            </a:endParaRPr>
          </a:p>
          <a:p>
            <a:pPr eaLnBrk="1" hangingPunct="1">
              <a:buClr>
                <a:srgbClr val="953735"/>
              </a:buClr>
              <a:buSzTx/>
              <a:buFontTx/>
              <a:buNone/>
              <a:defRPr/>
            </a:pPr>
            <a:endParaRPr lang="en-US" dirty="0" smtClean="0">
              <a:solidFill>
                <a:srgbClr val="59595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216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EE6097-E69D-4827-B424-078CBFBCF2F1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84213" y="615950"/>
            <a:ext cx="7646987" cy="41862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400" b="1" dirty="0"/>
              <a:t>Skład Rady Programowej RSIP WŁ:</a:t>
            </a:r>
          </a:p>
          <a:p>
            <a:pPr eaLnBrk="1" hangingPunct="1">
              <a:defRPr/>
            </a:pPr>
            <a:r>
              <a:rPr lang="pl-PL" sz="1400" dirty="0"/>
              <a:t> 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Wicemarszałek Województwa Łódzkiego - Dorota Ryl (Przewodnicząca Rady)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Geodeta Województwa Łódzkiego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Zastępca Dyrektora Departamentu Geodezji i Kartografii Urzędu Marszałkowskiego w Łodzi (z-ca Przewodniczącego)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Przedstawiciel Biura Planowania Przestrzennego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Dyrektor Łódzkiego Urzędu Statystycznego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Przedstawiciel Wojewódzkiego Inspektora Ochrony Środowiska w Łodzi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Wojewódzki Inspektor Nadzoru Geodezyjnego i Kartograficznego w Łodzi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Przedstawiciel Wojewódzkiego Sztabu Wojskowego w Łodzi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Przedstawiciel Komendy Wojewódzkiej Policji w Łodzi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Przedstawiciel Komendy Wojewódzkiej Państwowej Straży Pożarnej w Łodzi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Prezes Stowarzyszenia Związek Gmin i Powiatów Województwa Łódzkiego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Przedstawiciel Konwentu Powiatów Województwa Łódzkiego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Przedstawiciel Uniwersytetu Łódzkiego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Przedstawiciel Politechniki Łódzkiej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l-PL" sz="1400" dirty="0"/>
              <a:t>Przedstawiciel Wojewody Łódzkiego – Dyrektor Wydziału Bezpieczeństwa i Zarządzania Kryzysowego Łódzkiego Urzędu Wojewódzkiego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8"/>
          <p:cNvSpPr>
            <a:spLocks noGrp="1"/>
          </p:cNvSpPr>
          <p:nvPr>
            <p:ph type="title"/>
          </p:nvPr>
        </p:nvSpPr>
        <p:spPr>
          <a:xfrm>
            <a:off x="781050" y="654050"/>
            <a:ext cx="7543800" cy="584200"/>
          </a:xfrm>
        </p:spPr>
        <p:txBody>
          <a:bodyPr/>
          <a:lstStyle/>
          <a:p>
            <a:pPr eaLnBrk="1" hangingPunct="1"/>
            <a:r>
              <a:rPr lang="pl-PL" altLang="pl-PL" sz="24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Opracowania tematyczne – glebowo-rolnicze.</a:t>
            </a:r>
            <a:endParaRPr lang="en-US" altLang="pl-PL" sz="24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3187" name="Slide Number Placeholder 1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39DE7E-A83D-487D-96AE-36D894DD09A4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pic>
        <p:nvPicPr>
          <p:cNvPr id="93188" name="Picture 2" descr="P:\2014\0001_ROBOCZY\Andrzej\mapki glebowe\glebow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92350"/>
            <a:ext cx="299243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3" descr="P:\2014\0001_ROBOCZY\Andrzej\mapki glebowe\skanowanie_glebowych_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2868613"/>
            <a:ext cx="309562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6" descr="P:\2014\0001_ROBOCZY\Andrzej\mapki glebowe\glebowe_wektorowe_raz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3314700"/>
            <a:ext cx="2913062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3"/>
          <p:cNvSpPr txBox="1">
            <a:spLocks noChangeArrowheads="1"/>
          </p:cNvSpPr>
          <p:nvPr/>
        </p:nvSpPr>
        <p:spPr bwMode="auto">
          <a:xfrm>
            <a:off x="571500" y="1390650"/>
            <a:ext cx="792003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Mapy glebowo – rolnicze w skali 1:5000</a:t>
            </a:r>
          </a:p>
          <a:p>
            <a:pPr algn="ctr">
              <a:buFontTx/>
              <a:buChar char="-"/>
              <a:defRPr/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KONTYNUACJA PRAC</a:t>
            </a:r>
          </a:p>
          <a:p>
            <a:pPr>
              <a:defRPr/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1:5000 RASTRY</a:t>
            </a:r>
          </a:p>
          <a:p>
            <a:pPr>
              <a:defRPr/>
            </a:pPr>
            <a:endParaRPr lang="pl-PL" sz="1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					DOKUMENTACJA (skanowanie)</a:t>
            </a:r>
          </a:p>
          <a:p>
            <a:pPr>
              <a:defRPr/>
            </a:pPr>
            <a:endParaRPr lang="pl-PL" sz="1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pl-PL" sz="17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											1:5000 WEKTOROWA</a:t>
            </a:r>
          </a:p>
        </p:txBody>
      </p:sp>
      <p:sp>
        <p:nvSpPr>
          <p:cNvPr id="9319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8"/>
          <p:cNvSpPr>
            <a:spLocks noGrp="1"/>
          </p:cNvSpPr>
          <p:nvPr>
            <p:ph type="title"/>
          </p:nvPr>
        </p:nvSpPr>
        <p:spPr>
          <a:xfrm>
            <a:off x="781050" y="654050"/>
            <a:ext cx="7543800" cy="584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1800" dirty="0" smtClean="0">
                <a:latin typeface="Arial" charset="0"/>
                <a:cs typeface="Arial" charset="0"/>
              </a:rPr>
              <a:t>Departament Geodezji i Kartografii</a:t>
            </a:r>
            <a:br>
              <a:rPr lang="pl-PL" sz="1800" dirty="0" smtClean="0">
                <a:latin typeface="Arial" charset="0"/>
                <a:cs typeface="Arial" charset="0"/>
              </a:rPr>
            </a:br>
            <a:r>
              <a:rPr lang="pl-PL" sz="1800" dirty="0" smtClean="0">
                <a:latin typeface="Arial" charset="0"/>
                <a:cs typeface="Arial" charset="0"/>
              </a:rPr>
              <a:t>Urzędu Marszałkowskiego Województwa Łódzkiego</a:t>
            </a:r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94211" name="Slide Number Placeholder 1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8686B-F332-4199-BFE6-55C8EC44E933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87400" y="1504950"/>
            <a:ext cx="7537450" cy="4222750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pl-PL" sz="1600" dirty="0" smtClean="0"/>
          </a:p>
          <a:p>
            <a:pPr algn="ctr">
              <a:buFontTx/>
              <a:buNone/>
              <a:defRPr/>
            </a:pPr>
            <a:endParaRPr lang="pl-PL" sz="1600" dirty="0" smtClean="0"/>
          </a:p>
          <a:p>
            <a:pPr algn="ctr">
              <a:buFontTx/>
              <a:buNone/>
              <a:defRPr/>
            </a:pPr>
            <a:endParaRPr lang="pl-PL" sz="1600" dirty="0" smtClean="0"/>
          </a:p>
          <a:p>
            <a:pPr algn="ctr">
              <a:buFontTx/>
              <a:buNone/>
              <a:defRPr/>
            </a:pPr>
            <a:endParaRPr lang="pl-PL" sz="1600" dirty="0" smtClean="0"/>
          </a:p>
          <a:p>
            <a:pPr algn="ctr">
              <a:buFontTx/>
              <a:buNone/>
              <a:defRPr/>
            </a:pPr>
            <a:r>
              <a:rPr lang="pl-PL" dirty="0" smtClean="0">
                <a:solidFill>
                  <a:schemeClr val="tx1"/>
                </a:solidFill>
              </a:rPr>
              <a:t>DZIĘKUJĘ ZA UWAGĘ</a:t>
            </a:r>
          </a:p>
          <a:p>
            <a:pPr>
              <a:buFontTx/>
              <a:buNone/>
              <a:defRPr/>
            </a:pPr>
            <a:endParaRPr lang="pl-PL" sz="1600" dirty="0" smtClean="0"/>
          </a:p>
          <a:p>
            <a:pPr>
              <a:buFontTx/>
              <a:buNone/>
              <a:defRPr/>
            </a:pPr>
            <a:endParaRPr lang="pl-PL" sz="1200" dirty="0" smtClean="0"/>
          </a:p>
          <a:p>
            <a:pPr>
              <a:buFontTx/>
              <a:buNone/>
              <a:defRPr/>
            </a:pPr>
            <a:endParaRPr lang="pl-PL" sz="1200" dirty="0" smtClean="0"/>
          </a:p>
          <a:p>
            <a:pPr>
              <a:buFontTx/>
              <a:buNone/>
              <a:defRPr/>
            </a:pPr>
            <a:endParaRPr lang="pl-PL" sz="1200" dirty="0" smtClean="0"/>
          </a:p>
          <a:p>
            <a:pPr>
              <a:buFontTx/>
              <a:buNone/>
              <a:defRPr/>
            </a:pPr>
            <a:endParaRPr lang="pl-PL" sz="1200" dirty="0" smtClean="0"/>
          </a:p>
          <a:p>
            <a:pPr>
              <a:buFontTx/>
              <a:buNone/>
              <a:defRPr/>
            </a:pPr>
            <a:r>
              <a:rPr lang="pl-PL" sz="1200" dirty="0" smtClean="0"/>
              <a:t>Andrzej Dziubiński</a:t>
            </a:r>
          </a:p>
          <a:p>
            <a:pPr>
              <a:buFontTx/>
              <a:buNone/>
              <a:defRPr/>
            </a:pPr>
            <a:r>
              <a:rPr lang="pl-PL" sz="1200" dirty="0" smtClean="0"/>
              <a:t>Departament  Geodezji i Kartografii</a:t>
            </a:r>
          </a:p>
          <a:p>
            <a:pPr>
              <a:buFontTx/>
              <a:buNone/>
              <a:defRPr/>
            </a:pPr>
            <a:r>
              <a:rPr lang="pl-PL" sz="1200" dirty="0" smtClean="0"/>
              <a:t>Wydział – </a:t>
            </a:r>
            <a:r>
              <a:rPr lang="pl-PL" sz="1200" dirty="0" err="1" smtClean="0"/>
              <a:t>WODGiK</a:t>
            </a:r>
            <a:endParaRPr lang="pl-PL" sz="1200" dirty="0" smtClean="0"/>
          </a:p>
          <a:p>
            <a:pPr>
              <a:buFontTx/>
              <a:buNone/>
              <a:defRPr/>
            </a:pPr>
            <a:r>
              <a:rPr lang="pl-PL" sz="1200" dirty="0" smtClean="0"/>
              <a:t>tel. 42 663 36 60</a:t>
            </a:r>
          </a:p>
          <a:p>
            <a:pPr>
              <a:buFontTx/>
              <a:buNone/>
              <a:defRPr/>
            </a:pPr>
            <a:r>
              <a:rPr lang="pl-PL" sz="1200" dirty="0" smtClean="0"/>
              <a:t>e-mail: </a:t>
            </a:r>
            <a:r>
              <a:rPr lang="pl-PL" sz="1200" dirty="0" err="1" smtClean="0"/>
              <a:t>andrzej.dziubinski@lodzkie.pl</a:t>
            </a:r>
            <a:endParaRPr lang="pl-PL" sz="1200" dirty="0"/>
          </a:p>
        </p:txBody>
      </p:sp>
      <p:sp>
        <p:nvSpPr>
          <p:cNvPr id="94213" name="Footer Placeholder 4"/>
          <p:cNvSpPr txBox="1">
            <a:spLocks/>
          </p:cNvSpPr>
          <p:nvPr/>
        </p:nvSpPr>
        <p:spPr bwMode="auto">
          <a:xfrm>
            <a:off x="1276350" y="5911850"/>
            <a:ext cx="7207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/>
              <a:t>Regionalny System Informacji Przestrzennej – stan na dziś i plany na przyszłość</a:t>
            </a:r>
            <a:endParaRPr lang="en-US" altLang="pl-PL" sz="120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4B6DCB-CE4C-47C3-96E5-1B06F7F89C28}" type="slidenum">
              <a:rPr lang="en-US" altLang="pl-PL" sz="1200" smtClean="0">
                <a:solidFill>
                  <a:srgbClr val="145AA8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grpSp>
        <p:nvGrpSpPr>
          <p:cNvPr id="16388" name="Group 61"/>
          <p:cNvGrpSpPr>
            <a:grpSpLocks/>
          </p:cNvGrpSpPr>
          <p:nvPr/>
        </p:nvGrpSpPr>
        <p:grpSpPr bwMode="auto">
          <a:xfrm>
            <a:off x="571500" y="1590675"/>
            <a:ext cx="7975600" cy="4237038"/>
            <a:chOff x="113" y="1162"/>
            <a:chExt cx="5466" cy="2823"/>
          </a:xfrm>
        </p:grpSpPr>
        <p:sp>
          <p:nvSpPr>
            <p:cNvPr id="16390" name="Line 3"/>
            <p:cNvSpPr>
              <a:spLocks noChangeShapeType="1"/>
            </p:cNvSpPr>
            <p:nvPr/>
          </p:nvSpPr>
          <p:spPr bwMode="auto">
            <a:xfrm>
              <a:off x="5097" y="2268"/>
              <a:ext cx="0" cy="8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391" name="Line 6"/>
            <p:cNvSpPr>
              <a:spLocks noChangeShapeType="1"/>
            </p:cNvSpPr>
            <p:nvPr/>
          </p:nvSpPr>
          <p:spPr bwMode="auto">
            <a:xfrm>
              <a:off x="158" y="2878"/>
              <a:ext cx="2177" cy="7"/>
            </a:xfrm>
            <a:prstGeom prst="line">
              <a:avLst/>
            </a:prstGeom>
            <a:noFill/>
            <a:ln w="1524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392" name="Rectangle 7"/>
            <p:cNvSpPr>
              <a:spLocks noChangeArrowheads="1"/>
            </p:cNvSpPr>
            <p:nvPr/>
          </p:nvSpPr>
          <p:spPr bwMode="auto">
            <a:xfrm>
              <a:off x="116" y="3618"/>
              <a:ext cx="241" cy="116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>
                <a:latin typeface="Calibri" panose="020F0502020204030204" pitchFamily="34" charset="0"/>
              </a:endParaRPr>
            </a:p>
          </p:txBody>
        </p:sp>
        <p:sp>
          <p:nvSpPr>
            <p:cNvPr id="16393" name="Rectangle 8"/>
            <p:cNvSpPr>
              <a:spLocks noChangeArrowheads="1"/>
            </p:cNvSpPr>
            <p:nvPr/>
          </p:nvSpPr>
          <p:spPr bwMode="auto">
            <a:xfrm>
              <a:off x="113" y="3869"/>
              <a:ext cx="241" cy="116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>
                <a:latin typeface="Calibri" panose="020F0502020204030204" pitchFamily="34" charset="0"/>
              </a:endParaRPr>
            </a:p>
          </p:txBody>
        </p:sp>
        <p:sp>
          <p:nvSpPr>
            <p:cNvPr id="16394" name="Line 9"/>
            <p:cNvSpPr>
              <a:spLocks noChangeShapeType="1"/>
            </p:cNvSpPr>
            <p:nvPr/>
          </p:nvSpPr>
          <p:spPr bwMode="auto">
            <a:xfrm>
              <a:off x="2146" y="2268"/>
              <a:ext cx="8" cy="8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395" name="Line 10"/>
            <p:cNvSpPr>
              <a:spLocks noChangeShapeType="1"/>
            </p:cNvSpPr>
            <p:nvPr/>
          </p:nvSpPr>
          <p:spPr bwMode="auto">
            <a:xfrm>
              <a:off x="1604" y="2501"/>
              <a:ext cx="6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396" name="Text Box 11"/>
            <p:cNvSpPr txBox="1">
              <a:spLocks noChangeArrowheads="1"/>
            </p:cNvSpPr>
            <p:nvPr/>
          </p:nvSpPr>
          <p:spPr bwMode="auto">
            <a:xfrm>
              <a:off x="442" y="3552"/>
              <a:ext cx="1508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000">
                  <a:latin typeface="MS Reference Sans Serif" panose="020B0604030504040204" pitchFamily="34" charset="0"/>
                </a:rPr>
                <a:t>działania na poziomie powiatowym</a:t>
              </a:r>
              <a:endParaRPr lang="pl-PL" altLang="pl-PL" sz="1000" b="1">
                <a:latin typeface="Calibri" panose="020F0502020204030204" pitchFamily="34" charset="0"/>
              </a:endParaRPr>
            </a:p>
          </p:txBody>
        </p:sp>
        <p:sp>
          <p:nvSpPr>
            <p:cNvPr id="16397" name="Text Box 12"/>
            <p:cNvSpPr txBox="1">
              <a:spLocks noChangeArrowheads="1"/>
            </p:cNvSpPr>
            <p:nvPr/>
          </p:nvSpPr>
          <p:spPr bwMode="auto">
            <a:xfrm>
              <a:off x="190" y="3294"/>
              <a:ext cx="361" cy="17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000" b="1">
                  <a:latin typeface="MS Reference Sans Serif" panose="020B0604030504040204" pitchFamily="34" charset="0"/>
                </a:rPr>
                <a:t>1992</a:t>
              </a:r>
              <a:endParaRPr lang="pl-PL" altLang="pl-PL" sz="1000" b="1">
                <a:latin typeface="Calibri" panose="020F0502020204030204" pitchFamily="34" charset="0"/>
              </a:endParaRPr>
            </a:p>
          </p:txBody>
        </p:sp>
        <p:sp>
          <p:nvSpPr>
            <p:cNvPr id="16398" name="Text Box 13"/>
            <p:cNvSpPr txBox="1">
              <a:spLocks noChangeArrowheads="1"/>
            </p:cNvSpPr>
            <p:nvPr/>
          </p:nvSpPr>
          <p:spPr bwMode="auto">
            <a:xfrm>
              <a:off x="2168" y="3611"/>
              <a:ext cx="1131" cy="1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1200" b="1">
                  <a:latin typeface="MS Reference Sans Serif" panose="020B0604030504040204" pitchFamily="34" charset="0"/>
                </a:rPr>
                <a:t>CZAS REALIZACJI </a:t>
              </a:r>
              <a:endParaRPr lang="pl-PL" altLang="pl-PL" sz="1600" b="1">
                <a:latin typeface="Calibri" panose="020F0502020204030204" pitchFamily="34" charset="0"/>
              </a:endParaRPr>
            </a:p>
          </p:txBody>
        </p:sp>
        <p:sp>
          <p:nvSpPr>
            <p:cNvPr id="16399" name="AutoShape 14"/>
            <p:cNvSpPr>
              <a:spLocks noChangeArrowheads="1"/>
            </p:cNvSpPr>
            <p:nvPr/>
          </p:nvSpPr>
          <p:spPr bwMode="auto">
            <a:xfrm>
              <a:off x="158" y="1278"/>
              <a:ext cx="844" cy="1240"/>
            </a:xfrm>
            <a:prstGeom prst="flowChartOnlineStorag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>
                <a:latin typeface="Calibri" panose="020F0502020204030204" pitchFamily="34" charset="0"/>
              </a:endParaRPr>
            </a:p>
          </p:txBody>
        </p:sp>
        <p:sp>
          <p:nvSpPr>
            <p:cNvPr id="16400" name="AutoShape 15"/>
            <p:cNvSpPr>
              <a:spLocks noChangeArrowheads="1"/>
            </p:cNvSpPr>
            <p:nvPr/>
          </p:nvSpPr>
          <p:spPr bwMode="auto">
            <a:xfrm>
              <a:off x="2628" y="1162"/>
              <a:ext cx="2168" cy="1531"/>
            </a:xfrm>
            <a:prstGeom prst="flowChartOnlineStorage">
              <a:avLst/>
            </a:prstGeom>
            <a:gradFill rotWithShape="1">
              <a:gsLst>
                <a:gs pos="0">
                  <a:srgbClr val="FFCC99">
                    <a:alpha val="17998"/>
                  </a:srgbClr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>
                <a:latin typeface="Calibri" panose="020F0502020204030204" pitchFamily="34" charset="0"/>
              </a:endParaRPr>
            </a:p>
          </p:txBody>
        </p:sp>
        <p:sp>
          <p:nvSpPr>
            <p:cNvPr id="16401" name="AutoShape 16"/>
            <p:cNvSpPr>
              <a:spLocks noChangeArrowheads="1"/>
            </p:cNvSpPr>
            <p:nvPr/>
          </p:nvSpPr>
          <p:spPr bwMode="auto">
            <a:xfrm>
              <a:off x="1001" y="1278"/>
              <a:ext cx="844" cy="1240"/>
            </a:xfrm>
            <a:prstGeom prst="flowChartOnlineStorag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>
                <a:latin typeface="Calibri" panose="020F0502020204030204" pitchFamily="34" charset="0"/>
              </a:endParaRPr>
            </a:p>
          </p:txBody>
        </p:sp>
        <p:sp>
          <p:nvSpPr>
            <p:cNvPr id="16402" name="Text Box 17"/>
            <p:cNvSpPr txBox="1">
              <a:spLocks noChangeArrowheads="1"/>
            </p:cNvSpPr>
            <p:nvPr/>
          </p:nvSpPr>
          <p:spPr bwMode="auto">
            <a:xfrm>
              <a:off x="218" y="1686"/>
              <a:ext cx="702" cy="2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800">
                  <a:latin typeface="MS Reference Sans Serif" panose="020B0604030504040204" pitchFamily="34" charset="0"/>
                </a:rPr>
                <a:t>PHARE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800" b="1">
                <a:latin typeface="Calibri" panose="020F0502020204030204" pitchFamily="34" charset="0"/>
              </a:endParaRPr>
            </a:p>
          </p:txBody>
        </p:sp>
        <p:sp>
          <p:nvSpPr>
            <p:cNvPr id="16403" name="Text Box 18"/>
            <p:cNvSpPr txBox="1">
              <a:spLocks noChangeArrowheads="1"/>
            </p:cNvSpPr>
            <p:nvPr/>
          </p:nvSpPr>
          <p:spPr bwMode="auto">
            <a:xfrm>
              <a:off x="1062" y="1686"/>
              <a:ext cx="701" cy="2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800">
                  <a:latin typeface="MS Reference Sans Serif" panose="020B0604030504040204" pitchFamily="34" charset="0"/>
                </a:rPr>
                <a:t>KONTRAKT WOJEWÓDZKI</a:t>
              </a:r>
              <a:endParaRPr lang="pl-PL" altLang="pl-PL" sz="800" b="1">
                <a:latin typeface="Calibri" panose="020F0502020204030204" pitchFamily="34" charset="0"/>
              </a:endParaRPr>
            </a:p>
          </p:txBody>
        </p:sp>
        <p:sp>
          <p:nvSpPr>
            <p:cNvPr id="16404" name="Text Box 19"/>
            <p:cNvSpPr txBox="1">
              <a:spLocks noChangeArrowheads="1"/>
            </p:cNvSpPr>
            <p:nvPr/>
          </p:nvSpPr>
          <p:spPr bwMode="auto">
            <a:xfrm>
              <a:off x="3772" y="1290"/>
              <a:ext cx="741" cy="416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CC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latin typeface="MS Reference Sans Serif" panose="020B0604030504040204" pitchFamily="34" charset="0"/>
                </a:rPr>
                <a:t>MODERNIZACJA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latin typeface="MS Reference Sans Serif" panose="020B0604030504040204" pitchFamily="34" charset="0"/>
                </a:rPr>
                <a:t>BAZ DANYCH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latin typeface="MS Reference Sans Serif" panose="020B0604030504040204" pitchFamily="34" charset="0"/>
                </a:rPr>
                <a:t>EGIB i MAPY ZASADNICZEJ</a:t>
              </a:r>
              <a:endParaRPr lang="pl-PL" altLang="pl-PL" sz="800" b="1">
                <a:latin typeface="Calibri" panose="020F0502020204030204" pitchFamily="34" charset="0"/>
              </a:endParaRPr>
            </a:p>
          </p:txBody>
        </p:sp>
        <p:sp>
          <p:nvSpPr>
            <p:cNvPr id="16405" name="AutoShape 20"/>
            <p:cNvSpPr>
              <a:spLocks noChangeArrowheads="1"/>
            </p:cNvSpPr>
            <p:nvPr/>
          </p:nvSpPr>
          <p:spPr bwMode="auto">
            <a:xfrm>
              <a:off x="1845" y="1278"/>
              <a:ext cx="844" cy="1240"/>
            </a:xfrm>
            <a:prstGeom prst="flowChartOnlineStorag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CC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>
                <a:latin typeface="Calibri" panose="020F0502020204030204" pitchFamily="34" charset="0"/>
              </a:endParaRPr>
            </a:p>
          </p:txBody>
        </p:sp>
        <p:sp>
          <p:nvSpPr>
            <p:cNvPr id="16406" name="Text Box 21"/>
            <p:cNvSpPr txBox="1">
              <a:spLocks noChangeArrowheads="1"/>
            </p:cNvSpPr>
            <p:nvPr/>
          </p:nvSpPr>
          <p:spPr bwMode="auto">
            <a:xfrm>
              <a:off x="1965" y="1511"/>
              <a:ext cx="651" cy="17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800">
                  <a:latin typeface="MS Reference Sans Serif" panose="020B0604030504040204" pitchFamily="34" charset="0"/>
                </a:rPr>
                <a:t>IPE</a:t>
              </a:r>
              <a:endParaRPr lang="pl-PL" altLang="pl-PL" sz="800" b="1">
                <a:latin typeface="Calibri" panose="020F0502020204030204" pitchFamily="34" charset="0"/>
              </a:endParaRPr>
            </a:p>
          </p:txBody>
        </p:sp>
        <p:sp>
          <p:nvSpPr>
            <p:cNvPr id="16407" name="AutoShape 22"/>
            <p:cNvSpPr>
              <a:spLocks noChangeArrowheads="1"/>
            </p:cNvSpPr>
            <p:nvPr/>
          </p:nvSpPr>
          <p:spPr bwMode="auto">
            <a:xfrm>
              <a:off x="2748" y="1278"/>
              <a:ext cx="904" cy="1240"/>
            </a:xfrm>
            <a:prstGeom prst="flowChartOnlineStorag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>
                <a:latin typeface="Calibri" panose="020F0502020204030204" pitchFamily="34" charset="0"/>
              </a:endParaRPr>
            </a:p>
          </p:txBody>
        </p:sp>
        <p:sp>
          <p:nvSpPr>
            <p:cNvPr id="16408" name="Text Box 23"/>
            <p:cNvSpPr txBox="1">
              <a:spLocks noChangeArrowheads="1"/>
            </p:cNvSpPr>
            <p:nvPr/>
          </p:nvSpPr>
          <p:spPr bwMode="auto">
            <a:xfrm>
              <a:off x="2869" y="1343"/>
              <a:ext cx="688" cy="40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800">
                  <a:latin typeface="MS Reference Sans Serif" panose="020B0604030504040204" pitchFamily="34" charset="0"/>
                </a:rPr>
                <a:t>REGIONALNY PROGRAM OPERACYJNY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800" b="1">
                  <a:latin typeface="MS Reference Sans Serif" panose="020B0604030504040204" pitchFamily="34" charset="0"/>
                </a:rPr>
                <a:t>2007 - 2013</a:t>
              </a:r>
              <a:endParaRPr lang="pl-PL" altLang="pl-PL" sz="800" b="1">
                <a:latin typeface="Calibri" panose="020F0502020204030204" pitchFamily="34" charset="0"/>
              </a:endParaRPr>
            </a:p>
          </p:txBody>
        </p:sp>
        <p:sp>
          <p:nvSpPr>
            <p:cNvPr id="16409" name="AutoShape 25"/>
            <p:cNvSpPr>
              <a:spLocks noChangeArrowheads="1"/>
            </p:cNvSpPr>
            <p:nvPr/>
          </p:nvSpPr>
          <p:spPr bwMode="auto">
            <a:xfrm>
              <a:off x="4676" y="1278"/>
              <a:ext cx="844" cy="1240"/>
            </a:xfrm>
            <a:prstGeom prst="flowChartOnlineStorag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>
                <a:latin typeface="Calibri" panose="020F0502020204030204" pitchFamily="34" charset="0"/>
              </a:endParaRPr>
            </a:p>
          </p:txBody>
        </p:sp>
        <p:sp>
          <p:nvSpPr>
            <p:cNvPr id="16410" name="Text Box 26"/>
            <p:cNvSpPr txBox="1">
              <a:spLocks noChangeArrowheads="1"/>
            </p:cNvSpPr>
            <p:nvPr/>
          </p:nvSpPr>
          <p:spPr bwMode="auto">
            <a:xfrm>
              <a:off x="4764" y="1751"/>
              <a:ext cx="545" cy="1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1000" b="1">
                  <a:latin typeface="MS Reference Sans Serif" panose="020B0604030504040204" pitchFamily="34" charset="0"/>
                </a:rPr>
                <a:t>RSIP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1000" b="1">
                <a:latin typeface="Calibri" panose="020F0502020204030204" pitchFamily="34" charset="0"/>
              </a:endParaRPr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>
              <a:off x="2970" y="2296"/>
              <a:ext cx="0" cy="8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412" name="Line 29"/>
            <p:cNvSpPr>
              <a:spLocks noChangeShapeType="1"/>
            </p:cNvSpPr>
            <p:nvPr/>
          </p:nvSpPr>
          <p:spPr bwMode="auto">
            <a:xfrm>
              <a:off x="3591" y="2530"/>
              <a:ext cx="12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16413" name="Group 31"/>
            <p:cNvGrpSpPr>
              <a:grpSpLocks/>
            </p:cNvGrpSpPr>
            <p:nvPr/>
          </p:nvGrpSpPr>
          <p:grpSpPr bwMode="auto">
            <a:xfrm>
              <a:off x="3607" y="1751"/>
              <a:ext cx="121" cy="92"/>
              <a:chOff x="5163" y="195"/>
              <a:chExt cx="540" cy="281"/>
            </a:xfrm>
          </p:grpSpPr>
          <p:sp>
            <p:nvSpPr>
              <p:cNvPr id="16441" name="Line 32"/>
              <p:cNvSpPr>
                <a:spLocks noChangeShapeType="1"/>
              </p:cNvSpPr>
              <p:nvPr/>
            </p:nvSpPr>
            <p:spPr bwMode="auto">
              <a:xfrm>
                <a:off x="5163" y="476"/>
                <a:ext cx="54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442" name="Line 33"/>
              <p:cNvSpPr>
                <a:spLocks noChangeShapeType="1"/>
              </p:cNvSpPr>
              <p:nvPr/>
            </p:nvSpPr>
            <p:spPr bwMode="auto">
              <a:xfrm>
                <a:off x="5163" y="195"/>
                <a:ext cx="54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16414" name="Line 34"/>
            <p:cNvSpPr>
              <a:spLocks noChangeShapeType="1"/>
            </p:cNvSpPr>
            <p:nvPr/>
          </p:nvSpPr>
          <p:spPr bwMode="auto">
            <a:xfrm>
              <a:off x="700" y="2035"/>
              <a:ext cx="4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415" name="Line 35"/>
            <p:cNvSpPr>
              <a:spLocks noChangeShapeType="1"/>
            </p:cNvSpPr>
            <p:nvPr/>
          </p:nvSpPr>
          <p:spPr bwMode="auto">
            <a:xfrm>
              <a:off x="1483" y="2035"/>
              <a:ext cx="4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416" name="Line 36"/>
            <p:cNvSpPr>
              <a:spLocks noChangeShapeType="1"/>
            </p:cNvSpPr>
            <p:nvPr/>
          </p:nvSpPr>
          <p:spPr bwMode="auto">
            <a:xfrm>
              <a:off x="2266" y="2035"/>
              <a:ext cx="4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417" name="AutoShape 37"/>
            <p:cNvSpPr>
              <a:spLocks noChangeArrowheads="1"/>
            </p:cNvSpPr>
            <p:nvPr/>
          </p:nvSpPr>
          <p:spPr bwMode="auto">
            <a:xfrm>
              <a:off x="4555" y="1395"/>
              <a:ext cx="121" cy="23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>
                <a:latin typeface="Calibri" panose="020F0502020204030204" pitchFamily="34" charset="0"/>
              </a:endParaRPr>
            </a:p>
          </p:txBody>
        </p:sp>
        <p:sp>
          <p:nvSpPr>
            <p:cNvPr id="16418" name="Text Box 38"/>
            <p:cNvSpPr txBox="1">
              <a:spLocks noChangeArrowheads="1"/>
            </p:cNvSpPr>
            <p:nvPr/>
          </p:nvSpPr>
          <p:spPr bwMode="auto">
            <a:xfrm>
              <a:off x="853" y="3295"/>
              <a:ext cx="361" cy="17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000" b="1">
                  <a:latin typeface="MS Reference Sans Serif" panose="020B0604030504040204" pitchFamily="34" charset="0"/>
                </a:rPr>
                <a:t>1996</a:t>
              </a:r>
              <a:endParaRPr lang="pl-PL" altLang="pl-PL" sz="1000" b="1">
                <a:latin typeface="Calibri" panose="020F0502020204030204" pitchFamily="34" charset="0"/>
              </a:endParaRPr>
            </a:p>
          </p:txBody>
        </p:sp>
        <p:sp>
          <p:nvSpPr>
            <p:cNvPr id="16419" name="Text Box 39"/>
            <p:cNvSpPr txBox="1">
              <a:spLocks noChangeArrowheads="1"/>
            </p:cNvSpPr>
            <p:nvPr/>
          </p:nvSpPr>
          <p:spPr bwMode="auto">
            <a:xfrm>
              <a:off x="1455" y="3295"/>
              <a:ext cx="361" cy="17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000" b="1">
                  <a:latin typeface="MS Reference Sans Serif" panose="020B0604030504040204" pitchFamily="34" charset="0"/>
                </a:rPr>
                <a:t>2001</a:t>
              </a:r>
              <a:endParaRPr lang="pl-PL" altLang="pl-PL" sz="1000" b="1">
                <a:latin typeface="Calibri" panose="020F0502020204030204" pitchFamily="34" charset="0"/>
              </a:endParaRPr>
            </a:p>
          </p:txBody>
        </p:sp>
        <p:sp>
          <p:nvSpPr>
            <p:cNvPr id="16420" name="Text Box 40"/>
            <p:cNvSpPr txBox="1">
              <a:spLocks noChangeArrowheads="1"/>
            </p:cNvSpPr>
            <p:nvPr/>
          </p:nvSpPr>
          <p:spPr bwMode="auto">
            <a:xfrm>
              <a:off x="1997" y="3294"/>
              <a:ext cx="361" cy="17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000" b="1">
                  <a:latin typeface="MS Reference Sans Serif" panose="020B0604030504040204" pitchFamily="34" charset="0"/>
                </a:rPr>
                <a:t>2003</a:t>
              </a:r>
              <a:endParaRPr lang="pl-PL" altLang="pl-PL" sz="1000" b="1">
                <a:latin typeface="Calibri" panose="020F0502020204030204" pitchFamily="34" charset="0"/>
              </a:endParaRPr>
            </a:p>
          </p:txBody>
        </p:sp>
        <p:sp>
          <p:nvSpPr>
            <p:cNvPr id="16421" name="Text Box 41"/>
            <p:cNvSpPr txBox="1">
              <a:spLocks noChangeArrowheads="1"/>
            </p:cNvSpPr>
            <p:nvPr/>
          </p:nvSpPr>
          <p:spPr bwMode="auto">
            <a:xfrm>
              <a:off x="2835" y="3294"/>
              <a:ext cx="361" cy="17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000" b="1">
                  <a:latin typeface="MS Reference Sans Serif" panose="020B0604030504040204" pitchFamily="34" charset="0"/>
                </a:rPr>
                <a:t>2009</a:t>
              </a:r>
              <a:endParaRPr lang="pl-PL" altLang="pl-PL" sz="1000" b="1">
                <a:latin typeface="Calibri" panose="020F0502020204030204" pitchFamily="34" charset="0"/>
              </a:endParaRPr>
            </a:p>
          </p:txBody>
        </p:sp>
        <p:sp>
          <p:nvSpPr>
            <p:cNvPr id="16422" name="Text Box 42"/>
            <p:cNvSpPr txBox="1">
              <a:spLocks noChangeArrowheads="1"/>
            </p:cNvSpPr>
            <p:nvPr/>
          </p:nvSpPr>
          <p:spPr bwMode="auto">
            <a:xfrm>
              <a:off x="4948" y="3294"/>
              <a:ext cx="427" cy="17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000" b="1">
                  <a:latin typeface="MS Reference Sans Serif" panose="020B0604030504040204" pitchFamily="34" charset="0"/>
                </a:rPr>
                <a:t>2014 -</a:t>
              </a:r>
              <a:endParaRPr lang="pl-PL" altLang="pl-PL" sz="1000" b="1">
                <a:latin typeface="Calibri" panose="020F0502020204030204" pitchFamily="34" charset="0"/>
              </a:endParaRPr>
            </a:p>
          </p:txBody>
        </p:sp>
        <p:sp>
          <p:nvSpPr>
            <p:cNvPr id="16423" name="Text Box 43"/>
            <p:cNvSpPr txBox="1">
              <a:spLocks noChangeArrowheads="1"/>
            </p:cNvSpPr>
            <p:nvPr/>
          </p:nvSpPr>
          <p:spPr bwMode="auto">
            <a:xfrm>
              <a:off x="4286" y="3294"/>
              <a:ext cx="361" cy="17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000" b="1">
                  <a:latin typeface="MS Reference Sans Serif" panose="020B0604030504040204" pitchFamily="34" charset="0"/>
                </a:rPr>
                <a:t>2013</a:t>
              </a:r>
              <a:endParaRPr lang="pl-PL" altLang="pl-PL" sz="1000" b="1">
                <a:latin typeface="Calibri" panose="020F0502020204030204" pitchFamily="34" charset="0"/>
              </a:endParaRPr>
            </a:p>
          </p:txBody>
        </p:sp>
        <p:sp>
          <p:nvSpPr>
            <p:cNvPr id="16424" name="Line 44"/>
            <p:cNvSpPr>
              <a:spLocks noChangeShapeType="1"/>
            </p:cNvSpPr>
            <p:nvPr/>
          </p:nvSpPr>
          <p:spPr bwMode="auto">
            <a:xfrm>
              <a:off x="278" y="2501"/>
              <a:ext cx="17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425" name="AutoShape 45"/>
            <p:cNvSpPr>
              <a:spLocks noChangeArrowheads="1"/>
            </p:cNvSpPr>
            <p:nvPr/>
          </p:nvSpPr>
          <p:spPr bwMode="auto">
            <a:xfrm>
              <a:off x="4555" y="2035"/>
              <a:ext cx="121" cy="23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pl-PL" altLang="pl-PL" sz="1800">
                <a:latin typeface="Calibri" panose="020F0502020204030204" pitchFamily="34" charset="0"/>
              </a:endParaRPr>
            </a:p>
          </p:txBody>
        </p:sp>
        <p:sp>
          <p:nvSpPr>
            <p:cNvPr id="16426" name="Text Box 46"/>
            <p:cNvSpPr txBox="1">
              <a:spLocks noChangeArrowheads="1"/>
            </p:cNvSpPr>
            <p:nvPr/>
          </p:nvSpPr>
          <p:spPr bwMode="auto">
            <a:xfrm>
              <a:off x="1965" y="1744"/>
              <a:ext cx="651" cy="23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800">
                  <a:latin typeface="MS Reference Sans Serif" panose="020B0604030504040204" pitchFamily="34" charset="0"/>
                </a:rPr>
                <a:t>GEOPORTAL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800">
                  <a:latin typeface="MS Reference Sans Serif" panose="020B0604030504040204" pitchFamily="34" charset="0"/>
                </a:rPr>
                <a:t>(PHARE)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pl-PL" altLang="pl-PL" sz="800" b="1">
                <a:latin typeface="Calibri" panose="020F0502020204030204" pitchFamily="34" charset="0"/>
              </a:endParaRPr>
            </a:p>
          </p:txBody>
        </p:sp>
        <p:sp>
          <p:nvSpPr>
            <p:cNvPr id="16427" name="Text Box 48"/>
            <p:cNvSpPr txBox="1">
              <a:spLocks noChangeArrowheads="1"/>
            </p:cNvSpPr>
            <p:nvPr/>
          </p:nvSpPr>
          <p:spPr bwMode="auto">
            <a:xfrm>
              <a:off x="442" y="3788"/>
              <a:ext cx="1465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000">
                  <a:latin typeface="MS Reference Sans Serif" panose="020B0604030504040204" pitchFamily="34" charset="0"/>
                </a:rPr>
                <a:t>działania na poziomie wojewódzkim</a:t>
              </a:r>
              <a:endParaRPr lang="pl-PL" altLang="pl-PL" sz="1000" b="1">
                <a:latin typeface="Calibri" panose="020F0502020204030204" pitchFamily="34" charset="0"/>
              </a:endParaRPr>
            </a:p>
          </p:txBody>
        </p:sp>
        <p:sp>
          <p:nvSpPr>
            <p:cNvPr id="16428" name="Line 49"/>
            <p:cNvSpPr>
              <a:spLocks noChangeShapeType="1"/>
            </p:cNvSpPr>
            <p:nvPr/>
          </p:nvSpPr>
          <p:spPr bwMode="auto">
            <a:xfrm flipV="1">
              <a:off x="2744" y="1797"/>
              <a:ext cx="77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429" name="Line 50"/>
            <p:cNvSpPr>
              <a:spLocks noChangeShapeType="1"/>
            </p:cNvSpPr>
            <p:nvPr/>
          </p:nvSpPr>
          <p:spPr bwMode="auto">
            <a:xfrm>
              <a:off x="158" y="3158"/>
              <a:ext cx="5421" cy="0"/>
            </a:xfrm>
            <a:prstGeom prst="line">
              <a:avLst/>
            </a:prstGeom>
            <a:noFill/>
            <a:ln w="1778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430" name="Line 51"/>
            <p:cNvSpPr>
              <a:spLocks noChangeShapeType="1"/>
            </p:cNvSpPr>
            <p:nvPr/>
          </p:nvSpPr>
          <p:spPr bwMode="auto">
            <a:xfrm>
              <a:off x="2381" y="2659"/>
              <a:ext cx="0" cy="36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6431" name="Line 52"/>
            <p:cNvSpPr>
              <a:spLocks noChangeShapeType="1"/>
            </p:cNvSpPr>
            <p:nvPr/>
          </p:nvSpPr>
          <p:spPr bwMode="auto">
            <a:xfrm>
              <a:off x="975" y="2523"/>
              <a:ext cx="14" cy="5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432" name="Line 53"/>
            <p:cNvSpPr>
              <a:spLocks noChangeShapeType="1"/>
            </p:cNvSpPr>
            <p:nvPr/>
          </p:nvSpPr>
          <p:spPr bwMode="auto">
            <a:xfrm>
              <a:off x="4422" y="2432"/>
              <a:ext cx="0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433" name="Text Box 54"/>
            <p:cNvSpPr txBox="1">
              <a:spLocks noChangeArrowheads="1"/>
            </p:cNvSpPr>
            <p:nvPr/>
          </p:nvSpPr>
          <p:spPr bwMode="auto">
            <a:xfrm>
              <a:off x="204" y="2795"/>
              <a:ext cx="22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pl-PL" altLang="pl-PL" sz="1200" b="1" i="1">
                  <a:solidFill>
                    <a:schemeClr val="bg1"/>
                  </a:solidFill>
                  <a:latin typeface="Calibri" panose="020F0502020204030204" pitchFamily="34" charset="0"/>
                </a:rPr>
                <a:t>projekty przedakcesyjne</a:t>
              </a:r>
            </a:p>
          </p:txBody>
        </p:sp>
        <p:sp>
          <p:nvSpPr>
            <p:cNvPr id="16434" name="Text Box 55"/>
            <p:cNvSpPr txBox="1">
              <a:spLocks noChangeArrowheads="1"/>
            </p:cNvSpPr>
            <p:nvPr/>
          </p:nvSpPr>
          <p:spPr bwMode="auto">
            <a:xfrm>
              <a:off x="1610" y="3067"/>
              <a:ext cx="28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pl-PL" altLang="pl-PL" sz="1200" b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35" name="Text Box 56"/>
            <p:cNvSpPr txBox="1">
              <a:spLocks noChangeArrowheads="1"/>
            </p:cNvSpPr>
            <p:nvPr/>
          </p:nvSpPr>
          <p:spPr bwMode="auto">
            <a:xfrm>
              <a:off x="2335" y="2568"/>
              <a:ext cx="25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2"/>
                </a:buClr>
                <a:buFontTx/>
                <a:buNone/>
              </a:pPr>
              <a:r>
                <a:rPr lang="pl-PL" altLang="pl-PL" sz="1400" b="1">
                  <a:solidFill>
                    <a:srgbClr val="FF0000"/>
                  </a:solidFill>
                  <a:latin typeface="Calibri" panose="020F0502020204030204" pitchFamily="34" charset="0"/>
                </a:rPr>
                <a:t>V 2004</a:t>
              </a:r>
            </a:p>
          </p:txBody>
        </p:sp>
        <p:sp>
          <p:nvSpPr>
            <p:cNvPr id="16436" name="Text Box 24"/>
            <p:cNvSpPr txBox="1">
              <a:spLocks noChangeArrowheads="1"/>
            </p:cNvSpPr>
            <p:nvPr/>
          </p:nvSpPr>
          <p:spPr bwMode="auto">
            <a:xfrm>
              <a:off x="2869" y="1842"/>
              <a:ext cx="688" cy="65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800">
                  <a:latin typeface="MS Reference Sans Serif" panose="020B0604030504040204" pitchFamily="34" charset="0"/>
                </a:rPr>
                <a:t>Projekt Infrastruktura Regionalnego Systemu Informacji Przestrzennej Województwa Łódzkiego</a:t>
              </a:r>
              <a:endParaRPr lang="pl-PL" altLang="pl-PL" sz="800" b="1">
                <a:latin typeface="Calibri" panose="020F0502020204030204" pitchFamily="34" charset="0"/>
              </a:endParaRPr>
            </a:p>
          </p:txBody>
        </p:sp>
        <p:sp>
          <p:nvSpPr>
            <p:cNvPr id="16437" name="Text Box 47"/>
            <p:cNvSpPr txBox="1">
              <a:spLocks noChangeArrowheads="1"/>
            </p:cNvSpPr>
            <p:nvPr/>
          </p:nvSpPr>
          <p:spPr bwMode="auto">
            <a:xfrm>
              <a:off x="3753" y="1834"/>
              <a:ext cx="760" cy="667"/>
            </a:xfrm>
            <a:prstGeom prst="rect">
              <a:avLst/>
            </a:prstGeom>
            <a:gradFill rotWithShape="1">
              <a:gsLst>
                <a:gs pos="0">
                  <a:srgbClr val="A07D00"/>
                </a:gs>
                <a:gs pos="72000">
                  <a:srgbClr val="E6B500"/>
                </a:gs>
                <a:gs pos="100000">
                  <a:srgbClr val="FFD7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latin typeface="MS Reference Sans Serif" panose="020B0604030504040204" pitchFamily="34" charset="0"/>
                </a:rPr>
                <a:t>Baza Danych Obiektów Topograficznych,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latin typeface="MS Reference Sans Serif" panose="020B0604030504040204" pitchFamily="34" charset="0"/>
                </a:rPr>
                <a:t>Baza Adresowa Województwa Łódzkiego,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800">
                  <a:latin typeface="MS Reference Sans Serif" panose="020B0604030504040204" pitchFamily="34" charset="0"/>
                </a:rPr>
                <a:t>Infrastruktura sprzętowa</a:t>
              </a:r>
            </a:p>
          </p:txBody>
        </p:sp>
        <p:cxnSp>
          <p:nvCxnSpPr>
            <p:cNvPr id="16438" name="Łącznik prosty ze strzałką 54"/>
            <p:cNvCxnSpPr>
              <a:cxnSpLocks noChangeShapeType="1"/>
            </p:cNvCxnSpPr>
            <p:nvPr/>
          </p:nvCxnSpPr>
          <p:spPr bwMode="auto">
            <a:xfrm>
              <a:off x="2517" y="2840"/>
              <a:ext cx="2994" cy="0"/>
            </a:xfrm>
            <a:prstGeom prst="straightConnector1">
              <a:avLst/>
            </a:prstGeom>
            <a:noFill/>
            <a:ln w="1524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39" name="pole tekstowe 59"/>
            <p:cNvSpPr txBox="1">
              <a:spLocks noChangeArrowheads="1"/>
            </p:cNvSpPr>
            <p:nvPr/>
          </p:nvSpPr>
          <p:spPr bwMode="auto">
            <a:xfrm>
              <a:off x="2789" y="2750"/>
              <a:ext cx="1788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200" b="1" i="1">
                  <a:solidFill>
                    <a:schemeClr val="bg1"/>
                  </a:solidFill>
                  <a:latin typeface="Calibri" panose="020F0502020204030204" pitchFamily="34" charset="0"/>
                </a:rPr>
                <a:t>projekt współfinansowany z RPO WŁ</a:t>
              </a:r>
            </a:p>
          </p:txBody>
        </p:sp>
        <p:sp>
          <p:nvSpPr>
            <p:cNvPr id="16440" name="Text Box 60"/>
            <p:cNvSpPr txBox="1">
              <a:spLocks noChangeArrowheads="1"/>
            </p:cNvSpPr>
            <p:nvPr/>
          </p:nvSpPr>
          <p:spPr bwMode="auto">
            <a:xfrm>
              <a:off x="1519" y="3067"/>
              <a:ext cx="28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pl-PL" altLang="pl-PL" sz="1200" b="1">
                  <a:solidFill>
                    <a:schemeClr val="bg1"/>
                  </a:solidFill>
                </a:rPr>
                <a:t>procesy finansowane z funduszy krajowych</a:t>
              </a:r>
            </a:p>
          </p:txBody>
        </p:sp>
      </p:grp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58813" y="938213"/>
            <a:ext cx="7769225" cy="7667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400" b="1">
                <a:latin typeface="MS Reference Sans Serif" panose="020B0604030504040204" pitchFamily="34" charset="0"/>
              </a:rPr>
              <a:t>KONTYNUACJA DZIAŁAŃ NAD TWORZENIEM INFRASTRUKTURY REGIONALNEGO SYSTEMU INFORMACJI PRZESTRZENNEJ REALIZOWANYCH W RAMACH FUNDUSZY PRZEDAKCESYJNYCH I UNIJNYCH W LATACH 1992 – 2013 </a:t>
            </a:r>
            <a:endParaRPr lang="pl-PL" altLang="pl-PL" sz="16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781050" y="654050"/>
            <a:ext cx="7543800" cy="584200"/>
          </a:xfrm>
        </p:spPr>
        <p:txBody>
          <a:bodyPr/>
          <a:lstStyle/>
          <a:p>
            <a:r>
              <a:rPr lang="pl-PL" altLang="pl-PL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Projekt IRSIP WŁ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574675" y="1238250"/>
            <a:ext cx="7986713" cy="46450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defRPr/>
            </a:pPr>
            <a:endParaRPr lang="pl-PL" altLang="pl-PL" sz="1800" dirty="0" smtClean="0"/>
          </a:p>
          <a:p>
            <a:pPr algn="just">
              <a:lnSpc>
                <a:spcPct val="8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sz="1800" dirty="0" smtClean="0"/>
              <a:t>Uchwałą Nr 1301/09 Zarząd Województwa Łódzkiego z dnia 12 sierpnia 2009r. przyznał dofinansowanie na realizację projektu „Infrastruktura Regionalnego Systemu Informacji Przestrzennej Województwa Łódzkiego”, w ramach Regionalnego Programu Operacyjnego Województwa Łódzkiego na lata 2007- 2013. </a:t>
            </a:r>
          </a:p>
          <a:p>
            <a:pPr algn="just">
              <a:lnSpc>
                <a:spcPct val="8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sz="1800" dirty="0" smtClean="0"/>
              <a:t>Projekt jest realizowany z IV Osi priorytetowej Regionalnego Programu Operacyjnego Województwa Łódzkiego na lata 2007-2013 – Społeczeństwo Informacyjne w ramach Działania IV.2 – E-usługi publiczne.</a:t>
            </a:r>
          </a:p>
          <a:p>
            <a:pPr algn="just">
              <a:lnSpc>
                <a:spcPct val="8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sz="1800" dirty="0" smtClean="0"/>
              <a:t>Po spełnieniu wymagań formalnych i merytorycznych, uzyskał współfinansowanie w wysokości nie przekraczającej 65,37% wydatków kwalifikowanych.</a:t>
            </a:r>
          </a:p>
          <a:p>
            <a:pPr algn="just">
              <a:lnSpc>
                <a:spcPct val="8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sz="1800" dirty="0" smtClean="0"/>
              <a:t>Okres realizacji projektu „Infrastruktura Regionalnego Systemu Informacji Przestrzennej Województwa Łódzkiego” obejmuje lata 2009 – 2014.</a:t>
            </a:r>
          </a:p>
          <a:p>
            <a:pPr algn="just">
              <a:lnSpc>
                <a:spcPct val="8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sz="1800" dirty="0" smtClean="0"/>
              <a:t>Projekt „Infrastruktura Regionalnego Systemu Informacji Przestrzennej Województwa Łódzkiego” jest realizowany w partnerstwie z 12 jednostkami samorządu terytorialnego z Województwa Łódzkiego.</a:t>
            </a:r>
          </a:p>
        </p:txBody>
      </p:sp>
      <p:sp>
        <p:nvSpPr>
          <p:cNvPr id="17412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/>
              <a:t>Regionalny System Informacji Przestrzennej – stan na dziś i plany na przyszłość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smtClean="0">
                <a:solidFill>
                  <a:srgbClr val="145AA8"/>
                </a:solidFill>
              </a:rPr>
              <a:t>9</a:t>
            </a:r>
            <a:endParaRPr lang="en-US" altLang="pl-PL" sz="1200" smtClean="0">
              <a:solidFill>
                <a:srgbClr val="145A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2213</Words>
  <Application>Microsoft Office PowerPoint</Application>
  <PresentationFormat>Pokaz na ekranie (4:3)</PresentationFormat>
  <Paragraphs>777</Paragraphs>
  <Slides>71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71</vt:i4>
      </vt:variant>
    </vt:vector>
  </HeadingPairs>
  <TitlesOfParts>
    <vt:vector size="79" baseType="lpstr">
      <vt:lpstr>Arial</vt:lpstr>
      <vt:lpstr>ＭＳ Ｐゴシック</vt:lpstr>
      <vt:lpstr>Calibri</vt:lpstr>
      <vt:lpstr>Arial Bold</vt:lpstr>
      <vt:lpstr>MS Reference Sans Serif</vt:lpstr>
      <vt:lpstr>Wingdings</vt:lpstr>
      <vt:lpstr>Arial Unicode MS</vt:lpstr>
      <vt:lpstr>Office Theme</vt:lpstr>
      <vt:lpstr>Regionalny System Informacji Przestrzennej – stan na dziś i plany na przyszłość</vt:lpstr>
      <vt:lpstr>Wprowadzenie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Projekt IRSIP WŁ</vt:lpstr>
      <vt:lpstr>Prezentacja programu PowerPoint</vt:lpstr>
      <vt:lpstr>Prezentacja programu PowerPoint</vt:lpstr>
      <vt:lpstr>Prezentacja programu PowerPoint</vt:lpstr>
      <vt:lpstr>Prezentacja programu PowerPoint</vt:lpstr>
      <vt:lpstr>WOJEWÓDZTWO ŁÓDZKIE</vt:lpstr>
      <vt:lpstr>WOJEWÓDZTWO ŁÓDZKIE</vt:lpstr>
      <vt:lpstr>WOJEWÓDZTWO ŁÓDZKIE</vt:lpstr>
      <vt:lpstr>WOJEWÓDZTWO ŁÓDZKIE</vt:lpstr>
      <vt:lpstr>WOJEWÓDZTWO ŁÓDZKIE</vt:lpstr>
      <vt:lpstr>POWIAT ŁASKI</vt:lpstr>
      <vt:lpstr>POWIAT  ŁOWICKI</vt:lpstr>
      <vt:lpstr>POWIAT  ŁOWICKI</vt:lpstr>
      <vt:lpstr>POWIAT  ŁOWICKI</vt:lpstr>
      <vt:lpstr>POWIAT SKIERNIEWICKI</vt:lpstr>
      <vt:lpstr>POWIAT SKIERNIEWICKI</vt:lpstr>
      <vt:lpstr>POWIAT SKIERNIEWICKI</vt:lpstr>
      <vt:lpstr>Prezentacja programu PowerPoint</vt:lpstr>
      <vt:lpstr>Geoportal Województwa Łódzkiego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Baza Adresowa Województwa Łódzkiego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Topografia</vt:lpstr>
      <vt:lpstr>Topografia</vt:lpstr>
      <vt:lpstr>Topografia</vt:lpstr>
      <vt:lpstr>Opracowania tematyczne – glebowo-rolnicze.</vt:lpstr>
      <vt:lpstr>Departament Geodezji i Kartografii Urzędu Marszałkowskiego Województwa Łódzkiego</vt:lpstr>
    </vt:vector>
  </TitlesOfParts>
  <Company>BNA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Sławomir Barcz</dc:creator>
  <cp:lastModifiedBy>Andrzej Dziubiński</cp:lastModifiedBy>
  <cp:revision>40</cp:revision>
  <cp:lastPrinted>2014-10-16T10:00:51Z</cp:lastPrinted>
  <dcterms:created xsi:type="dcterms:W3CDTF">2013-01-25T08:02:26Z</dcterms:created>
  <dcterms:modified xsi:type="dcterms:W3CDTF">2014-10-24T08:05:33Z</dcterms:modified>
</cp:coreProperties>
</file>